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handoutMasterIdLst>
    <p:handoutMasterId r:id="rId43"/>
  </p:handoutMasterIdLst>
  <p:sldIdLst>
    <p:sldId id="724" r:id="rId2"/>
    <p:sldId id="364" r:id="rId3"/>
    <p:sldId id="813" r:id="rId4"/>
    <p:sldId id="362" r:id="rId5"/>
    <p:sldId id="370" r:id="rId6"/>
    <p:sldId id="367" r:id="rId7"/>
    <p:sldId id="360" r:id="rId8"/>
    <p:sldId id="368" r:id="rId9"/>
    <p:sldId id="369" r:id="rId10"/>
    <p:sldId id="371" r:id="rId11"/>
    <p:sldId id="363" r:id="rId12"/>
    <p:sldId id="812" r:id="rId13"/>
    <p:sldId id="773" r:id="rId14"/>
    <p:sldId id="372" r:id="rId15"/>
    <p:sldId id="774" r:id="rId16"/>
    <p:sldId id="775" r:id="rId17"/>
    <p:sldId id="814" r:id="rId18"/>
    <p:sldId id="815" r:id="rId19"/>
    <p:sldId id="763" r:id="rId20"/>
    <p:sldId id="767" r:id="rId21"/>
    <p:sldId id="260" r:id="rId22"/>
    <p:sldId id="261" r:id="rId23"/>
    <p:sldId id="768" r:id="rId24"/>
    <p:sldId id="262" r:id="rId25"/>
    <p:sldId id="263" r:id="rId26"/>
    <p:sldId id="808" r:id="rId27"/>
    <p:sldId id="803" r:id="rId28"/>
    <p:sldId id="804" r:id="rId29"/>
    <p:sldId id="806" r:id="rId30"/>
    <p:sldId id="807" r:id="rId31"/>
    <p:sldId id="809" r:id="rId32"/>
    <p:sldId id="810" r:id="rId33"/>
    <p:sldId id="267" r:id="rId34"/>
    <p:sldId id="816" r:id="rId35"/>
    <p:sldId id="269" r:id="rId36"/>
    <p:sldId id="270" r:id="rId37"/>
    <p:sldId id="271" r:id="rId38"/>
    <p:sldId id="272" r:id="rId39"/>
    <p:sldId id="273" r:id="rId40"/>
    <p:sldId id="751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20" autoAdjust="0"/>
    <p:restoredTop sz="84908" autoAdjust="0"/>
  </p:normalViewPr>
  <p:slideViewPr>
    <p:cSldViewPr>
      <p:cViewPr varScale="1">
        <p:scale>
          <a:sx n="110" d="100"/>
          <a:sy n="110" d="100"/>
        </p:scale>
        <p:origin x="195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576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6290C-B1FC-4A1C-98E0-DC4E7DD16468}" type="datetimeFigureOut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07D8E-17BE-4791-8295-255D7E659B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25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BA3B9-93CC-42C3-B55A-CB40FB350A80}" type="datetimeFigureOut">
              <a:rPr lang="zh-CN" altLang="en-US" smtClean="0"/>
              <a:t>2023/3/28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1AF1A-0D4F-4F39-AD45-714687F28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966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913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084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847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771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230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1843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8737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255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010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948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920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618683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451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8C4C38-2DDC-4A21-B555-9DECA430456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55544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2365F-19C8-4631-BDEC-2887AE35D03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458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747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937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62365F-19C8-4631-BDEC-2887AE35D03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273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808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539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03" y="0"/>
                </a:lnTo>
                <a:lnTo>
                  <a:pt x="50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7113" y="4445000"/>
            <a:ext cx="7010400" cy="12525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1835696" y="6516884"/>
            <a:ext cx="5681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本</a:t>
            </a:r>
            <a:r>
              <a:rPr lang="en-US" altLang="zh-CN" sz="1200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PPT</a:t>
            </a:r>
            <a:r>
              <a:rPr lang="zh-CN" altLang="en-US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仅用于教学目的，大量内容来自互联网，未指明引用处请见谅，请勿分发！</a:t>
            </a:r>
          </a:p>
        </p:txBody>
      </p:sp>
    </p:spTree>
    <p:extLst>
      <p:ext uri="{BB962C8B-B14F-4D97-AF65-F5344CB8AC3E}">
        <p14:creationId xmlns:p14="http://schemas.microsoft.com/office/powerpoint/2010/main" val="3032641335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2B7C7-FC46-47E9-9DC1-A957972167B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593932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6065" y="304800"/>
            <a:ext cx="200818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7692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8655-ED8D-4CEC-B14F-67E65621083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353974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04804"/>
            <a:ext cx="7993062" cy="9636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6"/>
            <a:ext cx="3924300" cy="4535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484313"/>
            <a:ext cx="3924300" cy="2190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827464"/>
            <a:ext cx="3924300" cy="2192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B4CC9-100A-4341-9A14-7623F9051ED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99974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2" name="Shape 22"/>
          <p:cNvSpPr txBox="1"/>
          <p:nvPr/>
        </p:nvSpPr>
        <p:spPr>
          <a:xfrm>
            <a:off x="2201850" y="6177125"/>
            <a:ext cx="5190899" cy="6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64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850489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64807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4546653"/>
            <a:ext cx="7772400" cy="68254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AutoShape 4"/>
          <p:cNvSpPr>
            <a:spLocks noChangeArrowheads="1"/>
          </p:cNvSpPr>
          <p:nvPr userDrawn="1"/>
        </p:nvSpPr>
        <p:spPr bwMode="auto">
          <a:xfrm>
            <a:off x="609600" y="4437116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9967126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8EB8-DC95-45F5-B015-B1B1B24B860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456702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4040188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484784"/>
            <a:ext cx="4040188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980728"/>
            <a:ext cx="4041775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484784"/>
            <a:ext cx="4041775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5BC2F-9435-449B-81B7-5EDCEB1FF2F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249265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F3444-B3A8-4DEA-8907-B01B6801EE5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128974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D1860-6637-4E89-9054-FF68FD4C0A7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397323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AE20F-0E7D-4006-8EF0-41E43E8C4F4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91026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CF956-66F4-4F8E-94D1-0EAA9B220E5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3885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88640"/>
            <a:ext cx="799306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931026"/>
            <a:ext cx="8001000" cy="552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79918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525344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11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97352"/>
            <a:ext cx="28956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68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slow"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8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810.png"/><Relationship Id="rId12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1" Type="http://schemas.openxmlformats.org/officeDocument/2006/relationships/image" Target="../media/image36.png"/><Relationship Id="rId5" Type="http://schemas.openxmlformats.org/officeDocument/2006/relationships/image" Target="../media/image610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90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âNatural Language Processingâçå¾çæç´¢ç»æ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99776"/>
            <a:ext cx="7848872" cy="34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sz="4000" dirty="0"/>
              <a:t> Generative Models and Language Generation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CN" altLang="en-US" dirty="0"/>
              <a:t>汤斯亮（</a:t>
            </a:r>
            <a:r>
              <a:rPr lang="en-US" altLang="zh-CN" dirty="0" err="1"/>
              <a:t>Siliang</a:t>
            </a:r>
            <a:r>
              <a:rPr lang="en-US" altLang="zh-CN" dirty="0"/>
              <a:t> Tang</a:t>
            </a:r>
            <a:r>
              <a:rPr lang="zh-CN" altLang="en-US" dirty="0"/>
              <a:t>）</a:t>
            </a:r>
            <a:endParaRPr lang="en-US" altLang="zh-CN" dirty="0"/>
          </a:p>
          <a:p>
            <a:pPr algn="r"/>
            <a:r>
              <a:rPr lang="en-US" altLang="zh-CN" dirty="0" err="1"/>
              <a:t>siliang@zju.edu.cn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2440582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/>
              <a:t>AutoEncoders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57198" y="4912214"/>
            <a:ext cx="4279463" cy="119777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96812" y="2606307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向右箭號 24"/>
          <p:cNvSpPr/>
          <p:nvPr/>
        </p:nvSpPr>
        <p:spPr>
          <a:xfrm rot="19527676">
            <a:off x="2902012" y="2409307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808" y="2848379"/>
            <a:ext cx="8435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向右箭號 24"/>
          <p:cNvSpPr/>
          <p:nvPr/>
        </p:nvSpPr>
        <p:spPr>
          <a:xfrm>
            <a:off x="924723" y="2848380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向右箭號 24"/>
          <p:cNvSpPr/>
          <p:nvPr/>
        </p:nvSpPr>
        <p:spPr>
          <a:xfrm rot="2388685" flipV="1">
            <a:off x="2891979" y="3434483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 rot="5400000">
            <a:off x="5074116" y="3115079"/>
            <a:ext cx="1002280" cy="32008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39271" y="2765486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128666" y="3005123"/>
            <a:ext cx="970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向右箭號 24"/>
          <p:cNvSpPr/>
          <p:nvPr/>
        </p:nvSpPr>
        <p:spPr>
          <a:xfrm>
            <a:off x="7677371" y="3028975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群組 46"/>
          <p:cNvGrpSpPr/>
          <p:nvPr/>
        </p:nvGrpSpPr>
        <p:grpSpPr>
          <a:xfrm>
            <a:off x="3302978" y="1965002"/>
            <a:ext cx="608032" cy="1085259"/>
            <a:chOff x="3289409" y="2450377"/>
            <a:chExt cx="608032" cy="1085259"/>
          </a:xfrm>
        </p:grpSpPr>
        <p:sp>
          <p:nvSpPr>
            <p:cNvPr id="15" name="矩形 14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文字方塊 43"/>
            <p:cNvSpPr txBox="1"/>
            <p:nvPr/>
          </p:nvSpPr>
          <p:spPr>
            <a:xfrm>
              <a:off x="3292442" y="245037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zh-TW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文字方塊 44"/>
            <p:cNvSpPr txBox="1"/>
            <p:nvPr/>
          </p:nvSpPr>
          <p:spPr>
            <a:xfrm>
              <a:off x="3290983" y="276166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zh-TW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文字方塊 45"/>
            <p:cNvSpPr txBox="1"/>
            <p:nvPr/>
          </p:nvSpPr>
          <p:spPr>
            <a:xfrm>
              <a:off x="3289409" y="3072957"/>
              <a:ext cx="6049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</a:t>
              </a:r>
              <a:r>
                <a:rPr lang="en-US" altLang="zh-TW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TW" altLang="en-US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群組 47"/>
          <p:cNvGrpSpPr/>
          <p:nvPr/>
        </p:nvGrpSpPr>
        <p:grpSpPr>
          <a:xfrm>
            <a:off x="3317412" y="3076690"/>
            <a:ext cx="604999" cy="1085259"/>
            <a:chOff x="3292442" y="2450377"/>
            <a:chExt cx="604999" cy="1085259"/>
          </a:xfrm>
        </p:grpSpPr>
        <p:sp>
          <p:nvSpPr>
            <p:cNvPr id="20" name="矩形 19"/>
            <p:cNvSpPr/>
            <p:nvPr/>
          </p:nvSpPr>
          <p:spPr>
            <a:xfrm rot="5400000">
              <a:off x="3077793" y="2817349"/>
              <a:ext cx="1002280" cy="434293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49"/>
                <p:cNvSpPr txBox="1"/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0" name="文字方塊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442" y="2450377"/>
                  <a:ext cx="604999" cy="453137"/>
                </a:xfrm>
                <a:prstGeom prst="rect">
                  <a:avLst/>
                </a:prstGeom>
                <a:blipFill>
                  <a:blip r:embed="rId2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52"/>
              <p:cNvSpPr txBox="1"/>
              <p:nvPr/>
            </p:nvSpPr>
            <p:spPr>
              <a:xfrm>
                <a:off x="3327631" y="3414034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文字方塊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7631" y="3414034"/>
                <a:ext cx="604999" cy="453137"/>
              </a:xfrm>
              <a:prstGeom prst="rect">
                <a:avLst/>
              </a:prstGeom>
              <a:blipFill rotWithShape="0"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53"/>
              <p:cNvSpPr txBox="1"/>
              <p:nvPr/>
            </p:nvSpPr>
            <p:spPr>
              <a:xfrm>
                <a:off x="3343289" y="3738126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文字方塊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289" y="3738126"/>
                <a:ext cx="604999" cy="453137"/>
              </a:xfrm>
              <a:prstGeom prst="rect">
                <a:avLst/>
              </a:prstGeom>
              <a:blipFill rotWithShape="0"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群組 60"/>
          <p:cNvGrpSpPr/>
          <p:nvPr/>
        </p:nvGrpSpPr>
        <p:grpSpPr>
          <a:xfrm>
            <a:off x="3301754" y="4200930"/>
            <a:ext cx="630876" cy="1114573"/>
            <a:chOff x="3256489" y="4960311"/>
            <a:chExt cx="630876" cy="1114573"/>
          </a:xfrm>
        </p:grpSpPr>
        <p:sp>
          <p:nvSpPr>
            <p:cNvPr id="25" name="矩形 24"/>
            <p:cNvSpPr/>
            <p:nvPr/>
          </p:nvSpPr>
          <p:spPr>
            <a:xfrm rot="5400000">
              <a:off x="3041840" y="5327283"/>
              <a:ext cx="1002280" cy="434293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58"/>
                <p:cNvSpPr txBox="1"/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文字方塊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2366" y="5621747"/>
                  <a:ext cx="604999" cy="453137"/>
                </a:xfrm>
                <a:prstGeom prst="rect">
                  <a:avLst/>
                </a:prstGeom>
                <a:blipFill>
                  <a:blip r:embed="rId5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字方塊 56"/>
                <p:cNvSpPr txBox="1"/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7" name="文字方塊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6489" y="4960311"/>
                  <a:ext cx="604999" cy="45313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字方塊 57"/>
                <p:cNvSpPr txBox="1"/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8" name="文字方塊 5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6708" y="5297655"/>
                  <a:ext cx="604999" cy="453137"/>
                </a:xfrm>
                <a:prstGeom prst="rect">
                  <a:avLst/>
                </a:prstGeom>
                <a:blipFill>
                  <a:blip r:embed="rId7"/>
                  <a:stretch>
                    <a:fillRect b="-4054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62"/>
          <p:cNvSpPr txBox="1"/>
          <p:nvPr/>
        </p:nvSpPr>
        <p:spPr>
          <a:xfrm>
            <a:off x="1321736" y="4368794"/>
            <a:ext cx="1997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a normal distribution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63"/>
              <p:cNvSpPr txBox="1"/>
              <p:nvPr/>
            </p:nvSpPr>
            <p:spPr>
              <a:xfrm>
                <a:off x="5323678" y="3363731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文字方塊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678" y="3363731"/>
                <a:ext cx="604999" cy="453137"/>
              </a:xfrm>
              <a:prstGeom prst="rect">
                <a:avLst/>
              </a:prstGeom>
              <a:blipFill rotWithShape="0">
                <a:blip r:embed="rId8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64"/>
              <p:cNvSpPr txBox="1"/>
              <p:nvPr/>
            </p:nvSpPr>
            <p:spPr>
              <a:xfrm>
                <a:off x="5297801" y="2702295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文字方塊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7801" y="2702295"/>
                <a:ext cx="604999" cy="453137"/>
              </a:xfrm>
              <a:prstGeom prst="rect">
                <a:avLst/>
              </a:prstGeom>
              <a:blipFill rotWithShape="0"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65"/>
              <p:cNvSpPr txBox="1"/>
              <p:nvPr/>
            </p:nvSpPr>
            <p:spPr>
              <a:xfrm>
                <a:off x="5308020" y="3039639"/>
                <a:ext cx="604999" cy="453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字方塊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020" y="3039639"/>
                <a:ext cx="604999" cy="453137"/>
              </a:xfrm>
              <a:prstGeom prst="rect">
                <a:avLst/>
              </a:prstGeom>
              <a:blipFill rotWithShape="0">
                <a:blip r:embed="rId10"/>
                <a:stretch>
                  <a:fillRect b="-4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向右箭號 24"/>
          <p:cNvSpPr/>
          <p:nvPr/>
        </p:nvSpPr>
        <p:spPr>
          <a:xfrm>
            <a:off x="5826834" y="3025506"/>
            <a:ext cx="473165" cy="46166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橢圓 67"/>
          <p:cNvSpPr/>
          <p:nvPr/>
        </p:nvSpPr>
        <p:spPr>
          <a:xfrm>
            <a:off x="4105867" y="4002794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橢圓 68"/>
          <p:cNvSpPr/>
          <p:nvPr/>
        </p:nvSpPr>
        <p:spPr>
          <a:xfrm>
            <a:off x="4736710" y="3053618"/>
            <a:ext cx="425178" cy="4251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字方塊 69"/>
          <p:cNvSpPr txBox="1"/>
          <p:nvPr/>
        </p:nvSpPr>
        <p:spPr>
          <a:xfrm>
            <a:off x="5747703" y="1700808"/>
            <a:ext cx="2829727" cy="830997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 reconstruction error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線接點 71"/>
          <p:cNvCxnSpPr/>
          <p:nvPr/>
        </p:nvCxnSpPr>
        <p:spPr>
          <a:xfrm>
            <a:off x="3891488" y="4853345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73"/>
          <p:cNvCxnSpPr/>
          <p:nvPr/>
        </p:nvCxnSpPr>
        <p:spPr>
          <a:xfrm>
            <a:off x="3881660" y="3660808"/>
            <a:ext cx="42696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74"/>
          <p:cNvCxnSpPr>
            <a:endCxn id="34" idx="0"/>
          </p:cNvCxnSpPr>
          <p:nvPr/>
        </p:nvCxnSpPr>
        <p:spPr>
          <a:xfrm>
            <a:off x="4318456" y="3678702"/>
            <a:ext cx="0" cy="32409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78"/>
          <p:cNvCxnSpPr/>
          <p:nvPr/>
        </p:nvCxnSpPr>
        <p:spPr>
          <a:xfrm>
            <a:off x="4318456" y="4426086"/>
            <a:ext cx="0" cy="4272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80"/>
          <p:cNvCxnSpPr/>
          <p:nvPr/>
        </p:nvCxnSpPr>
        <p:spPr>
          <a:xfrm>
            <a:off x="3833988" y="2550916"/>
            <a:ext cx="1115311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82"/>
          <p:cNvCxnSpPr/>
          <p:nvPr/>
        </p:nvCxnSpPr>
        <p:spPr>
          <a:xfrm>
            <a:off x="4510866" y="4215383"/>
            <a:ext cx="43843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84"/>
          <p:cNvCxnSpPr/>
          <p:nvPr/>
        </p:nvCxnSpPr>
        <p:spPr>
          <a:xfrm flipV="1">
            <a:off x="4949300" y="3529827"/>
            <a:ext cx="0" cy="68555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86"/>
          <p:cNvCxnSpPr>
            <a:stCxn id="35" idx="0"/>
          </p:cNvCxnSpPr>
          <p:nvPr/>
        </p:nvCxnSpPr>
        <p:spPr>
          <a:xfrm flipV="1">
            <a:off x="4949299" y="2490659"/>
            <a:ext cx="0" cy="56295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88"/>
          <p:cNvCxnSpPr/>
          <p:nvPr/>
        </p:nvCxnSpPr>
        <p:spPr>
          <a:xfrm>
            <a:off x="5161888" y="3275119"/>
            <a:ext cx="25332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93"/>
              <p:cNvSpPr txBox="1"/>
              <p:nvPr/>
            </p:nvSpPr>
            <p:spPr>
              <a:xfrm>
                <a:off x="4678477" y="4991411"/>
                <a:ext cx="4272645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d>
                            <m:d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𝑒𝑥𝑝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477" y="4991411"/>
                <a:ext cx="4272645" cy="103829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文字方塊 94"/>
          <p:cNvSpPr txBox="1"/>
          <p:nvPr/>
        </p:nvSpPr>
        <p:spPr>
          <a:xfrm>
            <a:off x="3833825" y="3141858"/>
            <a:ext cx="671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exp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95"/>
              <p:cNvSpPr txBox="1"/>
              <p:nvPr/>
            </p:nvSpPr>
            <p:spPr>
              <a:xfrm>
                <a:off x="5257715" y="4064912"/>
                <a:ext cx="302756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TW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8" name="文字方塊 9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715" y="4064912"/>
                <a:ext cx="3027560" cy="369332"/>
              </a:xfrm>
              <a:prstGeom prst="rect">
                <a:avLst/>
              </a:prstGeom>
              <a:blipFill rotWithShape="0">
                <a:blip r:embed="rId12"/>
                <a:stretch>
                  <a:fillRect l="-805" r="-402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字方塊 96"/>
          <p:cNvSpPr txBox="1"/>
          <p:nvPr/>
        </p:nvSpPr>
        <p:spPr>
          <a:xfrm>
            <a:off x="5409401" y="4615587"/>
            <a:ext cx="1391392" cy="4616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72558" y="6406612"/>
            <a:ext cx="83529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dirty="0"/>
              <a:t>[1]. </a:t>
            </a:r>
            <a:r>
              <a:rPr lang="en-US" altLang="zh-CN" sz="900" dirty="0" err="1"/>
              <a:t>Kingma</a:t>
            </a:r>
            <a:r>
              <a:rPr lang="en-US" altLang="zh-CN" sz="900" dirty="0"/>
              <a:t> and Welling, “Auto-encoding </a:t>
            </a:r>
            <a:r>
              <a:rPr lang="en-US" altLang="zh-CN" sz="900" dirty="0" err="1"/>
              <a:t>variational</a:t>
            </a:r>
            <a:r>
              <a:rPr lang="en-US" altLang="zh-CN" sz="900" dirty="0"/>
              <a:t> Bayes," ICLR 2014</a:t>
            </a:r>
          </a:p>
          <a:p>
            <a:r>
              <a:rPr lang="en-US" altLang="zh-CN" sz="900" dirty="0"/>
              <a:t>[2]. </a:t>
            </a:r>
            <a:r>
              <a:rPr lang="en-US" altLang="zh-CN" sz="900" dirty="0" err="1"/>
              <a:t>Rezende</a:t>
            </a:r>
            <a:r>
              <a:rPr lang="en-US" altLang="zh-CN" sz="900" dirty="0"/>
              <a:t>, Mohamed, and </a:t>
            </a:r>
            <a:r>
              <a:rPr lang="en-US" altLang="zh-CN" sz="900" dirty="0" err="1"/>
              <a:t>Wierstra</a:t>
            </a:r>
            <a:r>
              <a:rPr lang="en-US" altLang="zh-CN" sz="900" dirty="0"/>
              <a:t>, “Stochastic back-propagation and </a:t>
            </a:r>
            <a:r>
              <a:rPr lang="en-US" altLang="zh-CN" sz="900" dirty="0" err="1"/>
              <a:t>variational</a:t>
            </a:r>
            <a:r>
              <a:rPr lang="en-US" altLang="zh-CN" sz="900" dirty="0"/>
              <a:t> inference in deep latent Gaussian models,” ICML 2014</a:t>
            </a:r>
            <a:endParaRPr lang="zh-CN" altLang="en-US" sz="900" dirty="0"/>
          </a:p>
        </p:txBody>
      </p:sp>
      <p:sp>
        <p:nvSpPr>
          <p:cNvPr id="51" name="灯片编号占位符 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 algn="r">
                <a:defRPr/>
              </a:pPr>
              <a:t>10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71106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/>
      <p:bldP spid="8" grpId="0" animBg="1"/>
      <p:bldP spid="9" grpId="0" animBg="1"/>
      <p:bldP spid="10" grpId="0" animBg="1"/>
      <p:bldP spid="11" grpId="0" animBg="1"/>
      <p:bldP spid="12" grpId="0"/>
      <p:bldP spid="13" grpId="0" animBg="1"/>
      <p:bldP spid="22" grpId="0"/>
      <p:bldP spid="23" grpId="0"/>
      <p:bldP spid="29" grpId="0"/>
      <p:bldP spid="30" grpId="0"/>
      <p:bldP spid="31" grpId="0"/>
      <p:bldP spid="32" grpId="0"/>
      <p:bldP spid="33" grpId="0" animBg="1"/>
      <p:bldP spid="34" grpId="0" animBg="1"/>
      <p:bldP spid="35" grpId="0" animBg="1"/>
      <p:bldP spid="36" grpId="0" animBg="1"/>
      <p:bldP spid="46" grpId="0"/>
      <p:bldP spid="47" grpId="0"/>
      <p:bldP spid="48" grpId="0"/>
      <p:bldP spid="4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/>
              <a:t>AutoEncoders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Samples from </a:t>
            </a:r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/>
              <a:t>autoencoders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60" y="2204864"/>
            <a:ext cx="7923490" cy="35815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07704" y="5786445"/>
            <a:ext cx="13667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LFW dataset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80112" y="5786445"/>
            <a:ext cx="1794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ImageNet dataset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 algn="r">
                <a:defRPr/>
              </a:pPr>
              <a:t>11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0760" y="6381328"/>
            <a:ext cx="705959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https://</a:t>
            </a:r>
            <a:r>
              <a:rPr lang="en-US" altLang="zh-CN" sz="1100" dirty="0" err="1"/>
              <a:t>wiseodd.github.io</a:t>
            </a:r>
            <a:r>
              <a:rPr lang="en-US" altLang="zh-CN" sz="1100" dirty="0"/>
              <a:t>/</a:t>
            </a:r>
            <a:r>
              <a:rPr lang="en-US" altLang="zh-CN" sz="1100" dirty="0" err="1"/>
              <a:t>techblog</a:t>
            </a:r>
            <a:r>
              <a:rPr lang="en-US" altLang="zh-CN" sz="1100" dirty="0"/>
              <a:t>/2016/12/10/</a:t>
            </a:r>
            <a:r>
              <a:rPr lang="en-US" altLang="zh-CN" sz="1100" dirty="0" err="1"/>
              <a:t>variational-autoencoder</a:t>
            </a:r>
            <a:r>
              <a:rPr lang="en-US" altLang="zh-CN" sz="1100" dirty="0"/>
              <a:t>/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923428654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VAE: </a:t>
            </a:r>
            <a:r>
              <a:rPr lang="en-US" altLang="zh-CN" i="1" dirty="0"/>
              <a:t>Writing Poetry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Code Space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TW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EB9E91-DD72-4DBC-BC6B-161E244B0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850" y="1268760"/>
            <a:ext cx="6984776" cy="13801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CB896E-5CD9-4371-8F00-61727E08C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797" y="3356992"/>
            <a:ext cx="7739844" cy="277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264691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Flow-based Deep Generative Models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Flow-based generative models: A flow-based generative model is constructed by a sequence of invertible transformations. Unlike other two, the model explicitly learns the data distribution p(x) and therefore the loss function is simply the negative log-likelihood.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026" name="Picture 2" descr="Categories of generative models">
            <a:extLst>
              <a:ext uri="{FF2B5EF4-FFF2-40B4-BE49-F238E27FC236}">
                <a16:creationId xmlns:a16="http://schemas.microsoft.com/office/drawing/2014/main" id="{74B025B8-B4F2-4747-83C4-17A3CAFF7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42" y="2420888"/>
            <a:ext cx="7239953" cy="388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262337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Variational</a:t>
            </a:r>
            <a:r>
              <a:rPr lang="en-US" altLang="zh-CN" dirty="0"/>
              <a:t> </a:t>
            </a:r>
            <a:r>
              <a:rPr lang="en-US" altLang="zh-CN" dirty="0" err="1"/>
              <a:t>AutoEncoders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Problems of VAE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1475656" y="1844824"/>
            <a:ext cx="5738080" cy="2291508"/>
            <a:chOff x="58056" y="1561029"/>
            <a:chExt cx="8962876" cy="3579333"/>
          </a:xfrm>
        </p:grpSpPr>
        <p:pic>
          <p:nvPicPr>
            <p:cNvPr id="4" name="圖片 16">
              <a:extLst>
                <a:ext uri="{FF2B5EF4-FFF2-40B4-BE49-F238E27FC236}">
                  <a16:creationId xmlns:a16="http://schemas.microsoft.com/office/drawing/2014/main" id="{9EE04B45-882D-4927-8628-2C4772DFC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00196" y="2232089"/>
              <a:ext cx="2912428" cy="2893878"/>
            </a:xfrm>
            <a:prstGeom prst="rect">
              <a:avLst/>
            </a:prstGeom>
          </p:spPr>
        </p:pic>
        <p:pic>
          <p:nvPicPr>
            <p:cNvPr id="5" name="圖片 3">
              <a:extLst>
                <a:ext uri="{FF2B5EF4-FFF2-40B4-BE49-F238E27FC236}">
                  <a16:creationId xmlns:a16="http://schemas.microsoft.com/office/drawing/2014/main" id="{8879BE7D-D865-494F-9D71-B5D536461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08504" y="2246484"/>
              <a:ext cx="2912428" cy="2893878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BC0EFB1-0072-4123-A655-1BBAB1BB6BBB}"/>
                </a:ext>
              </a:extLst>
            </p:cNvPr>
            <p:cNvSpPr/>
            <p:nvPr/>
          </p:nvSpPr>
          <p:spPr>
            <a:xfrm>
              <a:off x="58056" y="3192802"/>
              <a:ext cx="1274183" cy="9724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向右箭號 7">
              <a:extLst>
                <a:ext uri="{FF2B5EF4-FFF2-40B4-BE49-F238E27FC236}">
                  <a16:creationId xmlns:a16="http://schemas.microsoft.com/office/drawing/2014/main" id="{EA13436A-01CE-438A-B224-4DABA38C0341}"/>
                </a:ext>
              </a:extLst>
            </p:cNvPr>
            <p:cNvSpPr/>
            <p:nvPr/>
          </p:nvSpPr>
          <p:spPr>
            <a:xfrm>
              <a:off x="1347755" y="3462986"/>
              <a:ext cx="473165" cy="45748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箭號: 左-右雙向 11">
              <a:extLst>
                <a:ext uri="{FF2B5EF4-FFF2-40B4-BE49-F238E27FC236}">
                  <a16:creationId xmlns:a16="http://schemas.microsoft.com/office/drawing/2014/main" id="{975FD95C-4069-4760-8A81-783FE8FD257E}"/>
                </a:ext>
              </a:extLst>
            </p:cNvPr>
            <p:cNvSpPr/>
            <p:nvPr/>
          </p:nvSpPr>
          <p:spPr>
            <a:xfrm>
              <a:off x="4735527" y="3353994"/>
              <a:ext cx="1414426" cy="46523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12">
              <a:extLst>
                <a:ext uri="{FF2B5EF4-FFF2-40B4-BE49-F238E27FC236}">
                  <a16:creationId xmlns:a16="http://schemas.microsoft.com/office/drawing/2014/main" id="{A0D43579-504D-4BE1-8035-53C2F6D81C1E}"/>
                </a:ext>
              </a:extLst>
            </p:cNvPr>
            <p:cNvSpPr txBox="1"/>
            <p:nvPr/>
          </p:nvSpPr>
          <p:spPr>
            <a:xfrm>
              <a:off x="4521083" y="3819231"/>
              <a:ext cx="1843314" cy="8172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as close as possible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13">
              <a:extLst>
                <a:ext uri="{FF2B5EF4-FFF2-40B4-BE49-F238E27FC236}">
                  <a16:creationId xmlns:a16="http://schemas.microsoft.com/office/drawing/2014/main" id="{D2A26C66-74BD-4C4D-8F5E-5EDE588A56FB}"/>
                </a:ext>
              </a:extLst>
            </p:cNvPr>
            <p:cNvSpPr txBox="1"/>
            <p:nvPr/>
          </p:nvSpPr>
          <p:spPr>
            <a:xfrm>
              <a:off x="6883655" y="1561029"/>
              <a:ext cx="1424118" cy="480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 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文字方塊 14">
              <a:extLst>
                <a:ext uri="{FF2B5EF4-FFF2-40B4-BE49-F238E27FC236}">
                  <a16:creationId xmlns:a16="http://schemas.microsoft.com/office/drawing/2014/main" id="{5BB35CFC-F7FE-47F2-B050-B01769459633}"/>
                </a:ext>
              </a:extLst>
            </p:cNvPr>
            <p:cNvSpPr txBox="1"/>
            <p:nvPr/>
          </p:nvSpPr>
          <p:spPr>
            <a:xfrm>
              <a:off x="2132389" y="1561029"/>
              <a:ext cx="2336791" cy="480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Generated Image</a:t>
              </a:r>
              <a:endPara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手繪多邊形: 圖案 15">
              <a:extLst>
                <a:ext uri="{FF2B5EF4-FFF2-40B4-BE49-F238E27FC236}">
                  <a16:creationId xmlns:a16="http://schemas.microsoft.com/office/drawing/2014/main" id="{0A042377-17EC-4584-B751-E522A9469719}"/>
                </a:ext>
              </a:extLst>
            </p:cNvPr>
            <p:cNvSpPr/>
            <p:nvPr/>
          </p:nvSpPr>
          <p:spPr>
            <a:xfrm>
              <a:off x="1964138" y="2097003"/>
              <a:ext cx="4277532" cy="279006"/>
            </a:xfrm>
            <a:custGeom>
              <a:avLst/>
              <a:gdLst>
                <a:gd name="connsiteX0" fmla="*/ 0 w 4277532"/>
                <a:gd name="connsiteY0" fmla="*/ 279006 h 279006"/>
                <a:gd name="connsiteX1" fmla="*/ 2541722 w 4277532"/>
                <a:gd name="connsiteY1" fmla="*/ 37 h 279006"/>
                <a:gd name="connsiteX2" fmla="*/ 4277532 w 4277532"/>
                <a:gd name="connsiteY2" fmla="*/ 263508 h 27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7532" h="279006">
                  <a:moveTo>
                    <a:pt x="0" y="279006"/>
                  </a:moveTo>
                  <a:cubicBezTo>
                    <a:pt x="914400" y="140813"/>
                    <a:pt x="1828800" y="2620"/>
                    <a:pt x="2541722" y="37"/>
                  </a:cubicBezTo>
                  <a:cubicBezTo>
                    <a:pt x="3254644" y="-2546"/>
                    <a:pt x="3766088" y="130481"/>
                    <a:pt x="4277532" y="26350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手繪多邊形: 圖案 17">
              <a:extLst>
                <a:ext uri="{FF2B5EF4-FFF2-40B4-BE49-F238E27FC236}">
                  <a16:creationId xmlns:a16="http://schemas.microsoft.com/office/drawing/2014/main" id="{7C48E8FE-EC94-40D8-8661-FFCD24044170}"/>
                </a:ext>
              </a:extLst>
            </p:cNvPr>
            <p:cNvSpPr/>
            <p:nvPr/>
          </p:nvSpPr>
          <p:spPr>
            <a:xfrm>
              <a:off x="4528462" y="4659839"/>
              <a:ext cx="4277532" cy="279006"/>
            </a:xfrm>
            <a:custGeom>
              <a:avLst/>
              <a:gdLst>
                <a:gd name="connsiteX0" fmla="*/ 0 w 4277532"/>
                <a:gd name="connsiteY0" fmla="*/ 279006 h 279006"/>
                <a:gd name="connsiteX1" fmla="*/ 2541722 w 4277532"/>
                <a:gd name="connsiteY1" fmla="*/ 37 h 279006"/>
                <a:gd name="connsiteX2" fmla="*/ 4277532 w 4277532"/>
                <a:gd name="connsiteY2" fmla="*/ 263508 h 279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277532" h="279006">
                  <a:moveTo>
                    <a:pt x="0" y="279006"/>
                  </a:moveTo>
                  <a:cubicBezTo>
                    <a:pt x="914400" y="140813"/>
                    <a:pt x="1828800" y="2620"/>
                    <a:pt x="2541722" y="37"/>
                  </a:cubicBezTo>
                  <a:cubicBezTo>
                    <a:pt x="3254644" y="-2546"/>
                    <a:pt x="3766088" y="130481"/>
                    <a:pt x="4277532" y="26350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1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173442" y="4621542"/>
            <a:ext cx="6868553" cy="1634867"/>
            <a:chOff x="511759" y="4462624"/>
            <a:chExt cx="8108611" cy="1930028"/>
          </a:xfrm>
        </p:grpSpPr>
        <p:grpSp>
          <p:nvGrpSpPr>
            <p:cNvPr id="35" name="组合 34"/>
            <p:cNvGrpSpPr/>
            <p:nvPr/>
          </p:nvGrpSpPr>
          <p:grpSpPr>
            <a:xfrm>
              <a:off x="511759" y="4462624"/>
              <a:ext cx="1927793" cy="1915514"/>
              <a:chOff x="677504" y="2176126"/>
              <a:chExt cx="1927793" cy="1915514"/>
            </a:xfrm>
          </p:grpSpPr>
          <p:pic>
            <p:nvPicPr>
              <p:cNvPr id="27" name="圖片 14">
                <a:extLst>
                  <a:ext uri="{FF2B5EF4-FFF2-40B4-BE49-F238E27FC236}">
                    <a16:creationId xmlns:a16="http://schemas.microsoft.com/office/drawing/2014/main" id="{DC4B7680-BA8E-4DE7-A8E2-F1717B847D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7504" y="2176126"/>
                <a:ext cx="1927793" cy="1915514"/>
              </a:xfrm>
              <a:prstGeom prst="rect">
                <a:avLst/>
              </a:prstGeom>
            </p:spPr>
          </p:pic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3ECD6CD9-B4F1-4E94-986A-689C2BFB8A2F}"/>
                  </a:ext>
                </a:extLst>
              </p:cNvPr>
              <p:cNvSpPr/>
              <p:nvPr/>
            </p:nvSpPr>
            <p:spPr>
              <a:xfrm>
                <a:off x="2217922" y="3485013"/>
                <a:ext cx="116746" cy="105708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562103" y="4470265"/>
              <a:ext cx="1927793" cy="1915514"/>
              <a:chOff x="4756025" y="2176126"/>
              <a:chExt cx="1927793" cy="1915514"/>
            </a:xfrm>
          </p:grpSpPr>
          <p:pic>
            <p:nvPicPr>
              <p:cNvPr id="29" name="圖片 22">
                <a:extLst>
                  <a:ext uri="{FF2B5EF4-FFF2-40B4-BE49-F238E27FC236}">
                    <a16:creationId xmlns:a16="http://schemas.microsoft.com/office/drawing/2014/main" id="{50239B97-D7FD-4FE6-BBBD-6DFDC1E8C4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56025" y="2176126"/>
                <a:ext cx="1927793" cy="1915514"/>
              </a:xfrm>
              <a:prstGeom prst="rect">
                <a:avLst/>
              </a:prstGeom>
            </p:spPr>
          </p:pic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CDA837C9-CB10-4911-BFAC-A6418082C86F}"/>
                  </a:ext>
                </a:extLst>
              </p:cNvPr>
              <p:cNvSpPr/>
              <p:nvPr/>
            </p:nvSpPr>
            <p:spPr>
              <a:xfrm>
                <a:off x="5284645" y="3465897"/>
                <a:ext cx="116746" cy="105708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4612448" y="4462624"/>
              <a:ext cx="1927793" cy="1915514"/>
              <a:chOff x="707179" y="4577077"/>
              <a:chExt cx="1927793" cy="1915514"/>
            </a:xfrm>
          </p:grpSpPr>
          <p:pic>
            <p:nvPicPr>
              <p:cNvPr id="30" name="圖片 23">
                <a:extLst>
                  <a:ext uri="{FF2B5EF4-FFF2-40B4-BE49-F238E27FC236}">
                    <a16:creationId xmlns:a16="http://schemas.microsoft.com/office/drawing/2014/main" id="{3D6F04CA-88C7-4716-9BAD-F996DE615F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7179" y="4577077"/>
                <a:ext cx="1927793" cy="1915514"/>
              </a:xfrm>
              <a:prstGeom prst="rect">
                <a:avLst/>
              </a:prstGeom>
            </p:spPr>
          </p:pic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6BC7CBB7-58C9-4A9D-B554-8307638BBF1A}"/>
                  </a:ext>
                </a:extLst>
              </p:cNvPr>
              <p:cNvSpPr/>
              <p:nvPr/>
            </p:nvSpPr>
            <p:spPr>
              <a:xfrm>
                <a:off x="2225496" y="5986633"/>
                <a:ext cx="218345" cy="328773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6692577" y="4477138"/>
              <a:ext cx="1927793" cy="1915514"/>
              <a:chOff x="4791013" y="4591591"/>
              <a:chExt cx="1927793" cy="1915514"/>
            </a:xfrm>
          </p:grpSpPr>
          <p:pic>
            <p:nvPicPr>
              <p:cNvPr id="31" name="圖片 24">
                <a:extLst>
                  <a:ext uri="{FF2B5EF4-FFF2-40B4-BE49-F238E27FC236}">
                    <a16:creationId xmlns:a16="http://schemas.microsoft.com/office/drawing/2014/main" id="{A551C371-AB88-42FC-8FBA-404F90752B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91013" y="4591591"/>
                <a:ext cx="1927793" cy="1915514"/>
              </a:xfrm>
              <a:prstGeom prst="rect">
                <a:avLst/>
              </a:prstGeom>
            </p:spPr>
          </p:pic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BDF75F2C-52FB-4FAF-AB69-91B86243D881}"/>
                  </a:ext>
                </a:extLst>
              </p:cNvPr>
              <p:cNvSpPr/>
              <p:nvPr/>
            </p:nvSpPr>
            <p:spPr>
              <a:xfrm>
                <a:off x="5187321" y="4781014"/>
                <a:ext cx="218345" cy="328773"/>
              </a:xfrm>
              <a:prstGeom prst="rect">
                <a:avLst/>
              </a:prstGeom>
              <a:solidFill>
                <a:srgbClr val="ED7D31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TW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cs typeface="+mn-cs"/>
                </a:endParaRPr>
              </a:p>
            </p:txBody>
          </p:sp>
        </p:grpSp>
      </p:grp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 algn="r">
                <a:defRPr/>
              </a:pPr>
              <a:t>14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944180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PixelRNN and </a:t>
            </a:r>
            <a:r>
              <a:rPr lang="en-US" altLang="zh-CN" dirty="0" err="1"/>
              <a:t>PixelCNN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Fully visible belief network</a:t>
            </a:r>
          </a:p>
          <a:p>
            <a:endParaRPr lang="en-US" altLang="zh-CN" dirty="0"/>
          </a:p>
          <a:p>
            <a:r>
              <a:rPr lang="en-US" altLang="zh-CN" dirty="0"/>
              <a:t>Explicit density model</a:t>
            </a:r>
          </a:p>
          <a:p>
            <a:endParaRPr lang="en-US" altLang="zh-CN" dirty="0"/>
          </a:p>
          <a:p>
            <a:r>
              <a:rPr lang="en-US" altLang="zh-CN" dirty="0"/>
              <a:t>Use chain rule to decompose likelihood of an image x into product of 1-d distributions: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Then maximize likelihood of training data</a:t>
            </a:r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434C35-42D9-4A5E-A108-2C8DC01F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5068" y="3140968"/>
            <a:ext cx="4365302" cy="169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7753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PixelRNN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Generate image pixels starting from corner</a:t>
            </a:r>
          </a:p>
          <a:p>
            <a:r>
              <a:rPr lang="en-US" altLang="zh-CN" dirty="0"/>
              <a:t>Dependency on previous pixels modeled using an RNN (LSTM)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Drawback: sequential generation is slow!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9E7964-5D6A-4D3D-A99F-DFBF6D407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990" y="1916832"/>
            <a:ext cx="1839480" cy="16795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6F8970-24F0-4664-A922-E8B977268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1916832"/>
            <a:ext cx="1839479" cy="17018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C2928D-2882-4899-8533-BB2EB9332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4990" y="3758507"/>
            <a:ext cx="1842870" cy="1679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B3873E-8B8E-4321-8A0F-5114E6FDD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8105" y="3733777"/>
            <a:ext cx="1869421" cy="167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327126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PixelCNN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Still generate image pixels starting from Corner</a:t>
            </a:r>
          </a:p>
          <a:p>
            <a:r>
              <a:rPr lang="en-US" altLang="zh-CN" dirty="0"/>
              <a:t>Dependency on previous pixels now modeled using a CNN over context region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Training: maximize likelihood of training images</a:t>
            </a:r>
          </a:p>
          <a:p>
            <a:r>
              <a:rPr lang="en-US" altLang="zh-CN" dirty="0"/>
              <a:t>Training is faster than PixelRNN (can parallelize convolutions since context region values known from training images)</a:t>
            </a:r>
          </a:p>
          <a:p>
            <a:r>
              <a:rPr lang="en-US" altLang="zh-CN" dirty="0"/>
              <a:t>Generation must still proceed sequentially =&gt; still slow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BC07326-9F05-476B-B06C-424F12FCB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423" y="2132856"/>
            <a:ext cx="2487153" cy="228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56419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F735EDE-6AED-4883-98FA-EB5D495C9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Natural Language Generation</a:t>
            </a:r>
            <a:endParaRPr lang="zh-CN" altLang="en-US" cap="none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0B2BF188-C1D4-4DC5-8F78-304CD01B6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6D34AC3-E778-4F34-AA73-16EF990A198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480100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Natural Language Generation (NLG)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Natural Language Generation refers to any setting in which we generate (i.e. write) new text.</a:t>
            </a:r>
          </a:p>
          <a:p>
            <a:endParaRPr lang="en-US" altLang="zh-CN" dirty="0"/>
          </a:p>
          <a:p>
            <a:r>
              <a:rPr lang="en-US" altLang="zh-CN" dirty="0"/>
              <a:t>NLG is a subcomponent of:</a:t>
            </a:r>
          </a:p>
          <a:p>
            <a:pPr lvl="1"/>
            <a:r>
              <a:rPr lang="en-US" altLang="zh-CN" dirty="0"/>
              <a:t>Machine Translation</a:t>
            </a:r>
          </a:p>
          <a:p>
            <a:pPr lvl="1"/>
            <a:r>
              <a:rPr lang="en-US" altLang="zh-CN" dirty="0"/>
              <a:t>(Abstractive) Summarization</a:t>
            </a:r>
          </a:p>
          <a:p>
            <a:pPr lvl="1"/>
            <a:r>
              <a:rPr lang="en-US" altLang="zh-CN" dirty="0"/>
              <a:t>Dialogue (chit-chat and task-based)</a:t>
            </a:r>
          </a:p>
          <a:p>
            <a:pPr lvl="1"/>
            <a:r>
              <a:rPr lang="en-US" altLang="zh-CN" dirty="0"/>
              <a:t>Creative writing: storytelling, poetry-generation</a:t>
            </a:r>
          </a:p>
          <a:p>
            <a:pPr lvl="1"/>
            <a:r>
              <a:rPr lang="en-US" altLang="zh-CN" dirty="0"/>
              <a:t>Freeform Question Answering (i.e. answer is generated, not extracted from text or knowledge base)</a:t>
            </a:r>
          </a:p>
          <a:p>
            <a:pPr lvl="1"/>
            <a:r>
              <a:rPr lang="en-US" altLang="zh-CN" dirty="0"/>
              <a:t>Image captioning</a:t>
            </a:r>
          </a:p>
          <a:p>
            <a:pPr lvl="1"/>
            <a:r>
              <a:rPr lang="en-US" altLang="zh-CN" dirty="0"/>
              <a:t>…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068950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Generative Models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584042"/>
            <a:ext cx="5112568" cy="362709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12785" y="5301208"/>
            <a:ext cx="410240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 cannot create, I do not understand.</a:t>
            </a:r>
          </a:p>
          <a:p>
            <a:pPr algn="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-- Richard Feynman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3786" y="6237312"/>
            <a:ext cx="806046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/>
              <a:t>https://www.quora.com/What-did-Richard-Feynman-mean-when-he-said-What-I-cannot-create-I-do-not-understand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 algn="r">
                <a:defRPr/>
              </a:pPr>
              <a:t>2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664001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RNN-LM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Language Modeling</a:t>
                </a:r>
                <a:r>
                  <a:rPr lang="en-US" altLang="zh-CN" dirty="0"/>
                  <a:t>: the task of predicting the next word, given the words so far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TW" dirty="0"/>
              </a:p>
              <a:p>
                <a:r>
                  <a:rPr lang="en-US" altLang="zh-CN" dirty="0"/>
                  <a:t>A system that produces this probability distribution is called a </a:t>
                </a:r>
                <a:r>
                  <a:rPr lang="en-US" altLang="zh-CN" b="1" dirty="0"/>
                  <a:t>Language Model</a:t>
                </a:r>
              </a:p>
              <a:p>
                <a:r>
                  <a:rPr lang="en-US" altLang="zh-CN" dirty="0"/>
                  <a:t>If that system is an RNN, it’s called a </a:t>
                </a:r>
                <a:r>
                  <a:rPr lang="en-US" altLang="zh-CN" b="1" dirty="0"/>
                  <a:t>RNN-LM</a:t>
                </a:r>
              </a:p>
              <a:p>
                <a:r>
                  <a:rPr lang="en-US" altLang="zh-CN" b="1" dirty="0"/>
                  <a:t>Conditional </a:t>
                </a:r>
                <a:r>
                  <a:rPr lang="en-US" altLang="zh-CN" dirty="0"/>
                  <a:t>Language Modeling: the task of predicting the next word, given the words so far, and also some other input </a:t>
                </a:r>
                <a:r>
                  <a:rPr lang="en-US" altLang="zh-CN" i="1" dirty="0"/>
                  <a:t>x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altLang="zh-TW" dirty="0"/>
              </a:p>
              <a:p>
                <a:r>
                  <a:rPr lang="en-US" altLang="zh-CN" dirty="0"/>
                  <a:t>Examples of conditional language modeling tasks:</a:t>
                </a:r>
              </a:p>
              <a:p>
                <a:pPr lvl="1"/>
                <a:r>
                  <a:rPr lang="fr-FR" altLang="zh-CN" dirty="0"/>
                  <a:t>Machine Translation (x=source sentence, y=target sentence)</a:t>
                </a:r>
              </a:p>
              <a:p>
                <a:pPr lvl="1"/>
                <a:r>
                  <a:rPr lang="en-US" altLang="zh-CN" dirty="0"/>
                  <a:t>Summarization (x=input text, y=summarized text)</a:t>
                </a:r>
              </a:p>
              <a:p>
                <a:pPr lvl="1"/>
                <a:r>
                  <a:rPr lang="en-US" altLang="zh-CN" dirty="0"/>
                  <a:t>Dialogue (x=dialogue history, y=next utterance)</a:t>
                </a:r>
              </a:p>
              <a:p>
                <a:pPr lvl="1"/>
                <a:r>
                  <a:rPr lang="en-US" altLang="zh-TW" dirty="0"/>
                  <a:t>…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98171"/>
                <a:ext cx="8001000" cy="5522310"/>
              </a:xfrm>
              <a:blipFill>
                <a:blip r:embed="rId3"/>
                <a:stretch>
                  <a:fillRect l="-685" t="-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6607421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188" y="201689"/>
            <a:ext cx="7993062" cy="563015"/>
          </a:xfrm>
          <a:prstGeom prst="rect">
            <a:avLst/>
          </a:prstGeom>
        </p:spPr>
        <p:txBody>
          <a:bodyPr vert="horz" wrap="square" lIns="0" tIns="893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-4" dirty="0"/>
              <a:t>(One </a:t>
            </a:r>
            <a:r>
              <a:rPr sz="2531" spc="-56" dirty="0"/>
              <a:t>Type </a:t>
            </a:r>
            <a:r>
              <a:rPr sz="2531" dirty="0"/>
              <a:t>of) </a:t>
            </a:r>
            <a:r>
              <a:rPr spc="60" dirty="0"/>
              <a:t>Language</a:t>
            </a:r>
            <a:r>
              <a:rPr spc="-267" dirty="0"/>
              <a:t> </a:t>
            </a:r>
            <a:r>
              <a:rPr spc="46" dirty="0"/>
              <a:t>Model</a:t>
            </a:r>
            <a:endParaRPr sz="4500" dirty="0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6B17CC22-C975-4503-94E0-7E9144C095FE}"/>
              </a:ext>
            </a:extLst>
          </p:cNvPr>
          <p:cNvSpPr/>
          <p:nvPr/>
        </p:nvSpPr>
        <p:spPr>
          <a:xfrm>
            <a:off x="6280026" y="6150972"/>
            <a:ext cx="2274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11" dirty="0">
                <a:latin typeface="Arial"/>
                <a:cs typeface="Arial"/>
              </a:rPr>
              <a:t>(</a:t>
            </a:r>
            <a:r>
              <a:rPr lang="en-US" altLang="zh-CN" spc="11" dirty="0" err="1">
                <a:latin typeface="Arial"/>
                <a:cs typeface="Arial"/>
              </a:rPr>
              <a:t>Mikolov</a:t>
            </a:r>
            <a:r>
              <a:rPr lang="en-US" altLang="zh-CN" spc="11" dirty="0">
                <a:latin typeface="Arial"/>
                <a:cs typeface="Arial"/>
              </a:rPr>
              <a:t> et al. 2011)</a:t>
            </a:r>
          </a:p>
        </p:txBody>
      </p: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C5267E19-5440-40A2-AE6A-852C7C6D411D}"/>
              </a:ext>
            </a:extLst>
          </p:cNvPr>
          <p:cNvGrpSpPr/>
          <p:nvPr/>
        </p:nvGrpSpPr>
        <p:grpSpPr>
          <a:xfrm>
            <a:off x="400069" y="1809584"/>
            <a:ext cx="8492411" cy="2699536"/>
            <a:chOff x="112780" y="1797713"/>
            <a:chExt cx="8492411" cy="2699536"/>
          </a:xfrm>
        </p:grpSpPr>
        <p:sp>
          <p:nvSpPr>
            <p:cNvPr id="165" name="object 26">
              <a:extLst>
                <a:ext uri="{FF2B5EF4-FFF2-40B4-BE49-F238E27FC236}">
                  <a16:creationId xmlns:a16="http://schemas.microsoft.com/office/drawing/2014/main" id="{FDE09B87-BC25-4E0A-8316-64D4742020F5}"/>
                </a:ext>
              </a:extLst>
            </p:cNvPr>
            <p:cNvSpPr/>
            <p:nvPr/>
          </p:nvSpPr>
          <p:spPr>
            <a:xfrm>
              <a:off x="6623003" y="3231294"/>
              <a:ext cx="1267123" cy="0"/>
            </a:xfrm>
            <a:custGeom>
              <a:avLst/>
              <a:gdLst/>
              <a:ahLst/>
              <a:cxnLst/>
              <a:rect l="l" t="t" r="r" b="b"/>
              <a:pathLst>
                <a:path w="1802129">
                  <a:moveTo>
                    <a:pt x="0" y="0"/>
                  </a:moveTo>
                  <a:lnTo>
                    <a:pt x="1789023" y="0"/>
                  </a:lnTo>
                  <a:lnTo>
                    <a:pt x="180172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4" name="object 26">
              <a:extLst>
                <a:ext uri="{FF2B5EF4-FFF2-40B4-BE49-F238E27FC236}">
                  <a16:creationId xmlns:a16="http://schemas.microsoft.com/office/drawing/2014/main" id="{2CCCEDDB-4802-42D5-BC89-AE28481790D4}"/>
                </a:ext>
              </a:extLst>
            </p:cNvPr>
            <p:cNvSpPr/>
            <p:nvPr/>
          </p:nvSpPr>
          <p:spPr>
            <a:xfrm>
              <a:off x="5012903" y="3230799"/>
              <a:ext cx="1267123" cy="0"/>
            </a:xfrm>
            <a:custGeom>
              <a:avLst/>
              <a:gdLst/>
              <a:ahLst/>
              <a:cxnLst/>
              <a:rect l="l" t="t" r="r" b="b"/>
              <a:pathLst>
                <a:path w="1802129">
                  <a:moveTo>
                    <a:pt x="0" y="0"/>
                  </a:moveTo>
                  <a:lnTo>
                    <a:pt x="1789023" y="0"/>
                  </a:lnTo>
                  <a:lnTo>
                    <a:pt x="180172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" name="object 3"/>
            <p:cNvSpPr/>
            <p:nvPr/>
          </p:nvSpPr>
          <p:spPr>
            <a:xfrm>
              <a:off x="122987" y="2921079"/>
              <a:ext cx="186630" cy="626864"/>
            </a:xfrm>
            <a:custGeom>
              <a:avLst/>
              <a:gdLst/>
              <a:ahLst/>
              <a:cxnLst/>
              <a:rect l="l" t="t" r="r" b="b"/>
              <a:pathLst>
                <a:path w="265430" h="891539">
                  <a:moveTo>
                    <a:pt x="0" y="0"/>
                  </a:moveTo>
                  <a:lnTo>
                    <a:pt x="265076" y="0"/>
                  </a:lnTo>
                  <a:lnTo>
                    <a:pt x="265076" y="891049"/>
                  </a:lnTo>
                  <a:lnTo>
                    <a:pt x="0" y="89104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" name="object 4"/>
            <p:cNvSpPr/>
            <p:nvPr/>
          </p:nvSpPr>
          <p:spPr>
            <a:xfrm>
              <a:off x="112780" y="2921425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" name="object 5"/>
            <p:cNvSpPr/>
            <p:nvPr/>
          </p:nvSpPr>
          <p:spPr>
            <a:xfrm>
              <a:off x="118083" y="2929013"/>
              <a:ext cx="196192" cy="196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" name="object 6"/>
            <p:cNvSpPr/>
            <p:nvPr/>
          </p:nvSpPr>
          <p:spPr>
            <a:xfrm>
              <a:off x="112780" y="3121674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7"/>
            <p:cNvSpPr/>
            <p:nvPr/>
          </p:nvSpPr>
          <p:spPr>
            <a:xfrm>
              <a:off x="118083" y="3129262"/>
              <a:ext cx="196192" cy="196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8"/>
            <p:cNvSpPr/>
            <p:nvPr/>
          </p:nvSpPr>
          <p:spPr>
            <a:xfrm>
              <a:off x="112780" y="3321912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" name="object 9"/>
            <p:cNvSpPr/>
            <p:nvPr/>
          </p:nvSpPr>
          <p:spPr>
            <a:xfrm>
              <a:off x="118083" y="3329501"/>
              <a:ext cx="196192" cy="196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10"/>
            <p:cNvSpPr/>
            <p:nvPr/>
          </p:nvSpPr>
          <p:spPr>
            <a:xfrm>
              <a:off x="2614512" y="2787687"/>
              <a:ext cx="551408" cy="266998"/>
            </a:xfrm>
            <a:custGeom>
              <a:avLst/>
              <a:gdLst/>
              <a:ahLst/>
              <a:cxnLst/>
              <a:rect l="l" t="t" r="r" b="b"/>
              <a:pathLst>
                <a:path w="784225" h="379729">
                  <a:moveTo>
                    <a:pt x="783987" y="0"/>
                  </a:moveTo>
                  <a:lnTo>
                    <a:pt x="11430" y="374019"/>
                  </a:lnTo>
                  <a:lnTo>
                    <a:pt x="0" y="379553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" name="object 11"/>
            <p:cNvSpPr/>
            <p:nvPr/>
          </p:nvSpPr>
          <p:spPr>
            <a:xfrm>
              <a:off x="2545399" y="3012091"/>
              <a:ext cx="95994" cy="77242"/>
            </a:xfrm>
            <a:custGeom>
              <a:avLst/>
              <a:gdLst/>
              <a:ahLst/>
              <a:cxnLst/>
              <a:rect l="l" t="t" r="r" b="b"/>
              <a:pathLst>
                <a:path w="136525" h="109854">
                  <a:moveTo>
                    <a:pt x="83172" y="0"/>
                  </a:moveTo>
                  <a:lnTo>
                    <a:pt x="0" y="107988"/>
                  </a:lnTo>
                  <a:lnTo>
                    <a:pt x="136296" y="109727"/>
                  </a:lnTo>
                  <a:lnTo>
                    <a:pt x="831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12"/>
            <p:cNvSpPr/>
            <p:nvPr/>
          </p:nvSpPr>
          <p:spPr>
            <a:xfrm>
              <a:off x="1861009" y="3233824"/>
              <a:ext cx="1267123" cy="0"/>
            </a:xfrm>
            <a:custGeom>
              <a:avLst/>
              <a:gdLst/>
              <a:ahLst/>
              <a:cxnLst/>
              <a:rect l="l" t="t" r="r" b="b"/>
              <a:pathLst>
                <a:path w="1802129">
                  <a:moveTo>
                    <a:pt x="0" y="0"/>
                  </a:moveTo>
                  <a:lnTo>
                    <a:pt x="1789023" y="0"/>
                  </a:lnTo>
                  <a:lnTo>
                    <a:pt x="180172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13"/>
            <p:cNvSpPr/>
            <p:nvPr/>
          </p:nvSpPr>
          <p:spPr>
            <a:xfrm>
              <a:off x="3118916" y="319096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4"/>
            <p:cNvSpPr/>
            <p:nvPr/>
          </p:nvSpPr>
          <p:spPr>
            <a:xfrm>
              <a:off x="2149555" y="2990551"/>
              <a:ext cx="766614" cy="437555"/>
            </a:xfrm>
            <a:custGeom>
              <a:avLst/>
              <a:gdLst/>
              <a:ahLst/>
              <a:cxnLst/>
              <a:rect l="l" t="t" r="r" b="b"/>
              <a:pathLst>
                <a:path w="1090295" h="622300">
                  <a:moveTo>
                    <a:pt x="798969" y="0"/>
                  </a:moveTo>
                  <a:lnTo>
                    <a:pt x="292506" y="0"/>
                  </a:lnTo>
                  <a:lnTo>
                    <a:pt x="236162" y="223"/>
                  </a:lnTo>
                  <a:lnTo>
                    <a:pt x="191495" y="1784"/>
                  </a:lnTo>
                  <a:lnTo>
                    <a:pt x="120307" y="14274"/>
                  </a:lnTo>
                  <a:lnTo>
                    <a:pt x="85472" y="31476"/>
                  </a:lnTo>
                  <a:lnTo>
                    <a:pt x="55537" y="55530"/>
                  </a:lnTo>
                  <a:lnTo>
                    <a:pt x="31478" y="85462"/>
                  </a:lnTo>
                  <a:lnTo>
                    <a:pt x="14274" y="120294"/>
                  </a:lnTo>
                  <a:lnTo>
                    <a:pt x="1778" y="191493"/>
                  </a:lnTo>
                  <a:lnTo>
                    <a:pt x="223" y="235615"/>
                  </a:lnTo>
                  <a:lnTo>
                    <a:pt x="0" y="291211"/>
                  </a:lnTo>
                  <a:lnTo>
                    <a:pt x="5" y="331089"/>
                  </a:lnTo>
                  <a:lnTo>
                    <a:pt x="223" y="386137"/>
                  </a:lnTo>
                  <a:lnTo>
                    <a:pt x="1784" y="430804"/>
                  </a:lnTo>
                  <a:lnTo>
                    <a:pt x="14274" y="501992"/>
                  </a:lnTo>
                  <a:lnTo>
                    <a:pt x="31478" y="536832"/>
                  </a:lnTo>
                  <a:lnTo>
                    <a:pt x="55537" y="566767"/>
                  </a:lnTo>
                  <a:lnTo>
                    <a:pt x="85472" y="590823"/>
                  </a:lnTo>
                  <a:lnTo>
                    <a:pt x="120307" y="608025"/>
                  </a:lnTo>
                  <a:lnTo>
                    <a:pt x="191333" y="620515"/>
                  </a:lnTo>
                  <a:lnTo>
                    <a:pt x="235616" y="622076"/>
                  </a:lnTo>
                  <a:lnTo>
                    <a:pt x="291210" y="622300"/>
                  </a:lnTo>
                  <a:lnTo>
                    <a:pt x="797674" y="622300"/>
                  </a:lnTo>
                  <a:lnTo>
                    <a:pt x="854018" y="622076"/>
                  </a:lnTo>
                  <a:lnTo>
                    <a:pt x="898686" y="620515"/>
                  </a:lnTo>
                  <a:lnTo>
                    <a:pt x="969886" y="608025"/>
                  </a:lnTo>
                  <a:lnTo>
                    <a:pt x="1004718" y="590823"/>
                  </a:lnTo>
                  <a:lnTo>
                    <a:pt x="1034649" y="566767"/>
                  </a:lnTo>
                  <a:lnTo>
                    <a:pt x="1058704" y="536832"/>
                  </a:lnTo>
                  <a:lnTo>
                    <a:pt x="1075905" y="501992"/>
                  </a:lnTo>
                  <a:lnTo>
                    <a:pt x="1088402" y="430804"/>
                  </a:lnTo>
                  <a:lnTo>
                    <a:pt x="1089957" y="386683"/>
                  </a:lnTo>
                  <a:lnTo>
                    <a:pt x="1090180" y="331089"/>
                  </a:lnTo>
                  <a:lnTo>
                    <a:pt x="1090175" y="291211"/>
                  </a:lnTo>
                  <a:lnTo>
                    <a:pt x="1089957" y="236162"/>
                  </a:lnTo>
                  <a:lnTo>
                    <a:pt x="1088396" y="191493"/>
                  </a:lnTo>
                  <a:lnTo>
                    <a:pt x="1075905" y="120294"/>
                  </a:lnTo>
                  <a:lnTo>
                    <a:pt x="1058704" y="85462"/>
                  </a:lnTo>
                  <a:lnTo>
                    <a:pt x="1034649" y="55530"/>
                  </a:lnTo>
                  <a:lnTo>
                    <a:pt x="1004718" y="31476"/>
                  </a:lnTo>
                  <a:lnTo>
                    <a:pt x="969886" y="14274"/>
                  </a:lnTo>
                  <a:lnTo>
                    <a:pt x="898848" y="1784"/>
                  </a:lnTo>
                  <a:lnTo>
                    <a:pt x="854564" y="223"/>
                  </a:lnTo>
                  <a:lnTo>
                    <a:pt x="798969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5"/>
            <p:cNvSpPr/>
            <p:nvPr/>
          </p:nvSpPr>
          <p:spPr>
            <a:xfrm>
              <a:off x="2149555" y="2990551"/>
              <a:ext cx="766614" cy="437555"/>
            </a:xfrm>
            <a:custGeom>
              <a:avLst/>
              <a:gdLst/>
              <a:ahLst/>
              <a:cxnLst/>
              <a:rect l="l" t="t" r="r" b="b"/>
              <a:pathLst>
                <a:path w="1090295" h="622300">
                  <a:moveTo>
                    <a:pt x="291211" y="0"/>
                  </a:moveTo>
                  <a:lnTo>
                    <a:pt x="798963" y="0"/>
                  </a:lnTo>
                  <a:lnTo>
                    <a:pt x="854558" y="222"/>
                  </a:lnTo>
                  <a:lnTo>
                    <a:pt x="898841" y="1783"/>
                  </a:lnTo>
                  <a:lnTo>
                    <a:pt x="969874" y="14270"/>
                  </a:lnTo>
                  <a:lnTo>
                    <a:pt x="1004708" y="31474"/>
                  </a:lnTo>
                  <a:lnTo>
                    <a:pt x="1034642" y="55532"/>
                  </a:lnTo>
                  <a:lnTo>
                    <a:pt x="1058699" y="85466"/>
                  </a:lnTo>
                  <a:lnTo>
                    <a:pt x="1075903" y="120299"/>
                  </a:lnTo>
                  <a:lnTo>
                    <a:pt x="1088390" y="191494"/>
                  </a:lnTo>
                  <a:lnTo>
                    <a:pt x="1089951" y="236161"/>
                  </a:lnTo>
                  <a:lnTo>
                    <a:pt x="1090174" y="292505"/>
                  </a:lnTo>
                  <a:lnTo>
                    <a:pt x="1090174" y="331089"/>
                  </a:lnTo>
                  <a:lnTo>
                    <a:pt x="1089951" y="386683"/>
                  </a:lnTo>
                  <a:lnTo>
                    <a:pt x="1088390" y="430967"/>
                  </a:lnTo>
                  <a:lnTo>
                    <a:pt x="1075903" y="502000"/>
                  </a:lnTo>
                  <a:lnTo>
                    <a:pt x="1058699" y="536833"/>
                  </a:lnTo>
                  <a:lnTo>
                    <a:pt x="1034642" y="566767"/>
                  </a:lnTo>
                  <a:lnTo>
                    <a:pt x="1004708" y="590825"/>
                  </a:lnTo>
                  <a:lnTo>
                    <a:pt x="969874" y="608029"/>
                  </a:lnTo>
                  <a:lnTo>
                    <a:pt x="898680" y="620516"/>
                  </a:lnTo>
                  <a:lnTo>
                    <a:pt x="854012" y="622077"/>
                  </a:lnTo>
                  <a:lnTo>
                    <a:pt x="797669" y="622300"/>
                  </a:lnTo>
                  <a:lnTo>
                    <a:pt x="291211" y="622300"/>
                  </a:lnTo>
                  <a:lnTo>
                    <a:pt x="235616" y="622077"/>
                  </a:lnTo>
                  <a:lnTo>
                    <a:pt x="191332" y="620516"/>
                  </a:lnTo>
                  <a:lnTo>
                    <a:pt x="120299" y="608029"/>
                  </a:lnTo>
                  <a:lnTo>
                    <a:pt x="85466" y="590825"/>
                  </a:lnTo>
                  <a:lnTo>
                    <a:pt x="55532" y="566767"/>
                  </a:lnTo>
                  <a:lnTo>
                    <a:pt x="31474" y="536833"/>
                  </a:lnTo>
                  <a:lnTo>
                    <a:pt x="14270" y="502000"/>
                  </a:lnTo>
                  <a:lnTo>
                    <a:pt x="1783" y="430805"/>
                  </a:lnTo>
                  <a:lnTo>
                    <a:pt x="222" y="386138"/>
                  </a:lnTo>
                  <a:lnTo>
                    <a:pt x="0" y="329794"/>
                  </a:lnTo>
                  <a:lnTo>
                    <a:pt x="0" y="291211"/>
                  </a:lnTo>
                  <a:lnTo>
                    <a:pt x="222" y="235616"/>
                  </a:lnTo>
                  <a:lnTo>
                    <a:pt x="1783" y="191332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91494" y="1783"/>
                  </a:lnTo>
                  <a:lnTo>
                    <a:pt x="236161" y="222"/>
                  </a:lnTo>
                  <a:lnTo>
                    <a:pt x="292505" y="0"/>
                  </a:lnTo>
                  <a:lnTo>
                    <a:pt x="291211" y="0"/>
                  </a:lnTo>
                  <a:close/>
                </a:path>
              </a:pathLst>
            </a:custGeom>
            <a:ln w="25399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2250281" y="3062883"/>
              <a:ext cx="565696" cy="268640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687" spc="-49" dirty="0">
                  <a:latin typeface="Arial"/>
                  <a:cs typeface="Arial"/>
                </a:rPr>
                <a:t>LSTM</a:t>
              </a:r>
              <a:endParaRPr sz="1687">
                <a:latin typeface="Arial"/>
                <a:cs typeface="Arial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3248379" y="2921079"/>
              <a:ext cx="186630" cy="626864"/>
            </a:xfrm>
            <a:custGeom>
              <a:avLst/>
              <a:gdLst/>
              <a:ahLst/>
              <a:cxnLst/>
              <a:rect l="l" t="t" r="r" b="b"/>
              <a:pathLst>
                <a:path w="265429" h="891539">
                  <a:moveTo>
                    <a:pt x="0" y="0"/>
                  </a:moveTo>
                  <a:lnTo>
                    <a:pt x="265076" y="0"/>
                  </a:lnTo>
                  <a:lnTo>
                    <a:pt x="265076" y="891049"/>
                  </a:lnTo>
                  <a:lnTo>
                    <a:pt x="0" y="89104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8"/>
            <p:cNvSpPr/>
            <p:nvPr/>
          </p:nvSpPr>
          <p:spPr>
            <a:xfrm>
              <a:off x="3238173" y="2921425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9"/>
            <p:cNvSpPr/>
            <p:nvPr/>
          </p:nvSpPr>
          <p:spPr>
            <a:xfrm>
              <a:off x="3243472" y="2929013"/>
              <a:ext cx="196194" cy="196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0" name="object 20"/>
            <p:cNvSpPr/>
            <p:nvPr/>
          </p:nvSpPr>
          <p:spPr>
            <a:xfrm>
              <a:off x="3238173" y="3121674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21"/>
            <p:cNvSpPr/>
            <p:nvPr/>
          </p:nvSpPr>
          <p:spPr>
            <a:xfrm>
              <a:off x="3243472" y="3129262"/>
              <a:ext cx="196194" cy="196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22"/>
            <p:cNvSpPr/>
            <p:nvPr/>
          </p:nvSpPr>
          <p:spPr>
            <a:xfrm>
              <a:off x="3238173" y="3321912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23"/>
            <p:cNvSpPr/>
            <p:nvPr/>
          </p:nvSpPr>
          <p:spPr>
            <a:xfrm>
              <a:off x="3243472" y="3329501"/>
              <a:ext cx="196194" cy="196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24"/>
            <p:cNvSpPr/>
            <p:nvPr/>
          </p:nvSpPr>
          <p:spPr>
            <a:xfrm>
              <a:off x="4168959" y="2787000"/>
              <a:ext cx="586680" cy="269230"/>
            </a:xfrm>
            <a:custGeom>
              <a:avLst/>
              <a:gdLst/>
              <a:ahLst/>
              <a:cxnLst/>
              <a:rect l="l" t="t" r="r" b="b"/>
              <a:pathLst>
                <a:path w="834390" h="382904">
                  <a:moveTo>
                    <a:pt x="833817" y="0"/>
                  </a:moveTo>
                  <a:lnTo>
                    <a:pt x="11543" y="377272"/>
                  </a:lnTo>
                  <a:lnTo>
                    <a:pt x="0" y="382568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5"/>
            <p:cNvSpPr/>
            <p:nvPr/>
          </p:nvSpPr>
          <p:spPr>
            <a:xfrm>
              <a:off x="4099164" y="3013314"/>
              <a:ext cx="95994" cy="78135"/>
            </a:xfrm>
            <a:custGeom>
              <a:avLst/>
              <a:gdLst/>
              <a:ahLst/>
              <a:cxnLst/>
              <a:rect l="l" t="t" r="r" b="b"/>
              <a:pathLst>
                <a:path w="136525" h="111125">
                  <a:moveTo>
                    <a:pt x="85382" y="0"/>
                  </a:moveTo>
                  <a:lnTo>
                    <a:pt x="0" y="106248"/>
                  </a:lnTo>
                  <a:lnTo>
                    <a:pt x="136232" y="110820"/>
                  </a:lnTo>
                  <a:lnTo>
                    <a:pt x="853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6"/>
            <p:cNvSpPr/>
            <p:nvPr/>
          </p:nvSpPr>
          <p:spPr>
            <a:xfrm>
              <a:off x="3414775" y="3233824"/>
              <a:ext cx="1267123" cy="0"/>
            </a:xfrm>
            <a:custGeom>
              <a:avLst/>
              <a:gdLst/>
              <a:ahLst/>
              <a:cxnLst/>
              <a:rect l="l" t="t" r="r" b="b"/>
              <a:pathLst>
                <a:path w="1802129">
                  <a:moveTo>
                    <a:pt x="0" y="0"/>
                  </a:moveTo>
                  <a:lnTo>
                    <a:pt x="1789023" y="0"/>
                  </a:lnTo>
                  <a:lnTo>
                    <a:pt x="180172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7"/>
            <p:cNvSpPr/>
            <p:nvPr/>
          </p:nvSpPr>
          <p:spPr>
            <a:xfrm>
              <a:off x="4672682" y="319096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8"/>
            <p:cNvSpPr/>
            <p:nvPr/>
          </p:nvSpPr>
          <p:spPr>
            <a:xfrm>
              <a:off x="3703320" y="2990551"/>
              <a:ext cx="766614" cy="437555"/>
            </a:xfrm>
            <a:custGeom>
              <a:avLst/>
              <a:gdLst/>
              <a:ahLst/>
              <a:cxnLst/>
              <a:rect l="l" t="t" r="r" b="b"/>
              <a:pathLst>
                <a:path w="1090295" h="622300">
                  <a:moveTo>
                    <a:pt x="798969" y="0"/>
                  </a:moveTo>
                  <a:lnTo>
                    <a:pt x="292506" y="0"/>
                  </a:lnTo>
                  <a:lnTo>
                    <a:pt x="236162" y="223"/>
                  </a:lnTo>
                  <a:lnTo>
                    <a:pt x="191495" y="1784"/>
                  </a:lnTo>
                  <a:lnTo>
                    <a:pt x="120307" y="14274"/>
                  </a:lnTo>
                  <a:lnTo>
                    <a:pt x="85472" y="31476"/>
                  </a:lnTo>
                  <a:lnTo>
                    <a:pt x="55537" y="55530"/>
                  </a:lnTo>
                  <a:lnTo>
                    <a:pt x="31478" y="85462"/>
                  </a:lnTo>
                  <a:lnTo>
                    <a:pt x="14274" y="120294"/>
                  </a:lnTo>
                  <a:lnTo>
                    <a:pt x="1778" y="191493"/>
                  </a:lnTo>
                  <a:lnTo>
                    <a:pt x="223" y="235615"/>
                  </a:lnTo>
                  <a:lnTo>
                    <a:pt x="0" y="291211"/>
                  </a:lnTo>
                  <a:lnTo>
                    <a:pt x="5" y="331089"/>
                  </a:lnTo>
                  <a:lnTo>
                    <a:pt x="223" y="386137"/>
                  </a:lnTo>
                  <a:lnTo>
                    <a:pt x="1784" y="430804"/>
                  </a:lnTo>
                  <a:lnTo>
                    <a:pt x="14274" y="501992"/>
                  </a:lnTo>
                  <a:lnTo>
                    <a:pt x="31478" y="536827"/>
                  </a:lnTo>
                  <a:lnTo>
                    <a:pt x="55537" y="566762"/>
                  </a:lnTo>
                  <a:lnTo>
                    <a:pt x="85472" y="590821"/>
                  </a:lnTo>
                  <a:lnTo>
                    <a:pt x="120307" y="608025"/>
                  </a:lnTo>
                  <a:lnTo>
                    <a:pt x="191333" y="620515"/>
                  </a:lnTo>
                  <a:lnTo>
                    <a:pt x="235616" y="622076"/>
                  </a:lnTo>
                  <a:lnTo>
                    <a:pt x="291210" y="622300"/>
                  </a:lnTo>
                  <a:lnTo>
                    <a:pt x="797674" y="622300"/>
                  </a:lnTo>
                  <a:lnTo>
                    <a:pt x="854018" y="622076"/>
                  </a:lnTo>
                  <a:lnTo>
                    <a:pt x="898686" y="620515"/>
                  </a:lnTo>
                  <a:lnTo>
                    <a:pt x="969886" y="608025"/>
                  </a:lnTo>
                  <a:lnTo>
                    <a:pt x="1004718" y="590821"/>
                  </a:lnTo>
                  <a:lnTo>
                    <a:pt x="1034649" y="566762"/>
                  </a:lnTo>
                  <a:lnTo>
                    <a:pt x="1058704" y="536827"/>
                  </a:lnTo>
                  <a:lnTo>
                    <a:pt x="1075905" y="501992"/>
                  </a:lnTo>
                  <a:lnTo>
                    <a:pt x="1088402" y="430804"/>
                  </a:lnTo>
                  <a:lnTo>
                    <a:pt x="1089957" y="386683"/>
                  </a:lnTo>
                  <a:lnTo>
                    <a:pt x="1090180" y="331089"/>
                  </a:lnTo>
                  <a:lnTo>
                    <a:pt x="1090175" y="291211"/>
                  </a:lnTo>
                  <a:lnTo>
                    <a:pt x="1089957" y="236162"/>
                  </a:lnTo>
                  <a:lnTo>
                    <a:pt x="1088396" y="191493"/>
                  </a:lnTo>
                  <a:lnTo>
                    <a:pt x="1075905" y="120294"/>
                  </a:lnTo>
                  <a:lnTo>
                    <a:pt x="1058704" y="85462"/>
                  </a:lnTo>
                  <a:lnTo>
                    <a:pt x="1034649" y="55530"/>
                  </a:lnTo>
                  <a:lnTo>
                    <a:pt x="1004718" y="31476"/>
                  </a:lnTo>
                  <a:lnTo>
                    <a:pt x="969886" y="14274"/>
                  </a:lnTo>
                  <a:lnTo>
                    <a:pt x="898848" y="1784"/>
                  </a:lnTo>
                  <a:lnTo>
                    <a:pt x="854564" y="223"/>
                  </a:lnTo>
                  <a:lnTo>
                    <a:pt x="798969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9"/>
            <p:cNvSpPr/>
            <p:nvPr/>
          </p:nvSpPr>
          <p:spPr>
            <a:xfrm>
              <a:off x="3703320" y="2990551"/>
              <a:ext cx="766614" cy="437555"/>
            </a:xfrm>
            <a:custGeom>
              <a:avLst/>
              <a:gdLst/>
              <a:ahLst/>
              <a:cxnLst/>
              <a:rect l="l" t="t" r="r" b="b"/>
              <a:pathLst>
                <a:path w="1090295" h="622300">
                  <a:moveTo>
                    <a:pt x="291211" y="0"/>
                  </a:moveTo>
                  <a:lnTo>
                    <a:pt x="798963" y="0"/>
                  </a:lnTo>
                  <a:lnTo>
                    <a:pt x="854558" y="222"/>
                  </a:lnTo>
                  <a:lnTo>
                    <a:pt x="898841" y="1783"/>
                  </a:lnTo>
                  <a:lnTo>
                    <a:pt x="969874" y="14270"/>
                  </a:lnTo>
                  <a:lnTo>
                    <a:pt x="1004708" y="31474"/>
                  </a:lnTo>
                  <a:lnTo>
                    <a:pt x="1034642" y="55532"/>
                  </a:lnTo>
                  <a:lnTo>
                    <a:pt x="1058699" y="85466"/>
                  </a:lnTo>
                  <a:lnTo>
                    <a:pt x="1075903" y="120299"/>
                  </a:lnTo>
                  <a:lnTo>
                    <a:pt x="1088390" y="191494"/>
                  </a:lnTo>
                  <a:lnTo>
                    <a:pt x="1089951" y="236161"/>
                  </a:lnTo>
                  <a:lnTo>
                    <a:pt x="1090174" y="292505"/>
                  </a:lnTo>
                  <a:lnTo>
                    <a:pt x="1090174" y="331089"/>
                  </a:lnTo>
                  <a:lnTo>
                    <a:pt x="1089951" y="386683"/>
                  </a:lnTo>
                  <a:lnTo>
                    <a:pt x="1088390" y="430967"/>
                  </a:lnTo>
                  <a:lnTo>
                    <a:pt x="1075903" y="502000"/>
                  </a:lnTo>
                  <a:lnTo>
                    <a:pt x="1058699" y="536833"/>
                  </a:lnTo>
                  <a:lnTo>
                    <a:pt x="1034642" y="566767"/>
                  </a:lnTo>
                  <a:lnTo>
                    <a:pt x="1004708" y="590825"/>
                  </a:lnTo>
                  <a:lnTo>
                    <a:pt x="969874" y="608029"/>
                  </a:lnTo>
                  <a:lnTo>
                    <a:pt x="898680" y="620516"/>
                  </a:lnTo>
                  <a:lnTo>
                    <a:pt x="854012" y="622077"/>
                  </a:lnTo>
                  <a:lnTo>
                    <a:pt x="797669" y="622300"/>
                  </a:lnTo>
                  <a:lnTo>
                    <a:pt x="291211" y="622300"/>
                  </a:lnTo>
                  <a:lnTo>
                    <a:pt x="235616" y="622077"/>
                  </a:lnTo>
                  <a:lnTo>
                    <a:pt x="191332" y="620516"/>
                  </a:lnTo>
                  <a:lnTo>
                    <a:pt x="120299" y="608029"/>
                  </a:lnTo>
                  <a:lnTo>
                    <a:pt x="85466" y="590825"/>
                  </a:lnTo>
                  <a:lnTo>
                    <a:pt x="55532" y="566767"/>
                  </a:lnTo>
                  <a:lnTo>
                    <a:pt x="31474" y="536833"/>
                  </a:lnTo>
                  <a:lnTo>
                    <a:pt x="14270" y="502000"/>
                  </a:lnTo>
                  <a:lnTo>
                    <a:pt x="1783" y="430805"/>
                  </a:lnTo>
                  <a:lnTo>
                    <a:pt x="222" y="386138"/>
                  </a:lnTo>
                  <a:lnTo>
                    <a:pt x="0" y="329794"/>
                  </a:lnTo>
                  <a:lnTo>
                    <a:pt x="0" y="291211"/>
                  </a:lnTo>
                  <a:lnTo>
                    <a:pt x="222" y="235616"/>
                  </a:lnTo>
                  <a:lnTo>
                    <a:pt x="1783" y="191332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91494" y="1783"/>
                  </a:lnTo>
                  <a:lnTo>
                    <a:pt x="236161" y="222"/>
                  </a:lnTo>
                  <a:lnTo>
                    <a:pt x="292505" y="0"/>
                  </a:lnTo>
                  <a:lnTo>
                    <a:pt x="291211" y="0"/>
                  </a:lnTo>
                  <a:close/>
                </a:path>
              </a:pathLst>
            </a:custGeom>
            <a:ln w="25399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3804047" y="3062883"/>
              <a:ext cx="565696" cy="268640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687" spc="-49" dirty="0">
                  <a:latin typeface="Arial"/>
                  <a:cs typeface="Arial"/>
                </a:rPr>
                <a:t>LSTM</a:t>
              </a:r>
              <a:endParaRPr sz="1687" dirty="0">
                <a:latin typeface="Arial"/>
                <a:cs typeface="Arial"/>
              </a:endParaRPr>
            </a:p>
          </p:txBody>
        </p:sp>
        <p:sp>
          <p:nvSpPr>
            <p:cNvPr id="31" name="object 31"/>
            <p:cNvSpPr/>
            <p:nvPr/>
          </p:nvSpPr>
          <p:spPr>
            <a:xfrm>
              <a:off x="4802145" y="2921079"/>
              <a:ext cx="186630" cy="626864"/>
            </a:xfrm>
            <a:custGeom>
              <a:avLst/>
              <a:gdLst/>
              <a:ahLst/>
              <a:cxnLst/>
              <a:rect l="l" t="t" r="r" b="b"/>
              <a:pathLst>
                <a:path w="265429" h="891539">
                  <a:moveTo>
                    <a:pt x="0" y="0"/>
                  </a:moveTo>
                  <a:lnTo>
                    <a:pt x="265076" y="0"/>
                  </a:lnTo>
                  <a:lnTo>
                    <a:pt x="265076" y="891049"/>
                  </a:lnTo>
                  <a:lnTo>
                    <a:pt x="0" y="89104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2" name="object 32"/>
            <p:cNvSpPr/>
            <p:nvPr/>
          </p:nvSpPr>
          <p:spPr>
            <a:xfrm>
              <a:off x="4791939" y="2921425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33"/>
            <p:cNvSpPr/>
            <p:nvPr/>
          </p:nvSpPr>
          <p:spPr>
            <a:xfrm>
              <a:off x="4797237" y="2929013"/>
              <a:ext cx="196194" cy="196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34"/>
            <p:cNvSpPr/>
            <p:nvPr/>
          </p:nvSpPr>
          <p:spPr>
            <a:xfrm>
              <a:off x="4791939" y="3121674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35"/>
            <p:cNvSpPr/>
            <p:nvPr/>
          </p:nvSpPr>
          <p:spPr>
            <a:xfrm>
              <a:off x="4797237" y="3129262"/>
              <a:ext cx="196194" cy="196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6"/>
            <p:cNvSpPr/>
            <p:nvPr/>
          </p:nvSpPr>
          <p:spPr>
            <a:xfrm>
              <a:off x="4791939" y="3321912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7"/>
            <p:cNvSpPr/>
            <p:nvPr/>
          </p:nvSpPr>
          <p:spPr>
            <a:xfrm>
              <a:off x="4797237" y="3329501"/>
              <a:ext cx="196194" cy="196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8" name="object 38"/>
            <p:cNvSpPr/>
            <p:nvPr/>
          </p:nvSpPr>
          <p:spPr>
            <a:xfrm>
              <a:off x="5776186" y="2788402"/>
              <a:ext cx="577304" cy="267444"/>
            </a:xfrm>
            <a:custGeom>
              <a:avLst/>
              <a:gdLst/>
              <a:ahLst/>
              <a:cxnLst/>
              <a:rect l="l" t="t" r="r" b="b"/>
              <a:pathLst>
                <a:path w="821054" h="380364">
                  <a:moveTo>
                    <a:pt x="820953" y="0"/>
                  </a:moveTo>
                  <a:lnTo>
                    <a:pt x="11524" y="374882"/>
                  </a:lnTo>
                  <a:lnTo>
                    <a:pt x="0" y="380219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9"/>
            <p:cNvSpPr/>
            <p:nvPr/>
          </p:nvSpPr>
          <p:spPr>
            <a:xfrm>
              <a:off x="5706508" y="3013100"/>
              <a:ext cx="95994" cy="78135"/>
            </a:xfrm>
            <a:custGeom>
              <a:avLst/>
              <a:gdLst/>
              <a:ahLst/>
              <a:cxnLst/>
              <a:rect l="l" t="t" r="r" b="b"/>
              <a:pathLst>
                <a:path w="136525" h="111125">
                  <a:moveTo>
                    <a:pt x="85001" y="0"/>
                  </a:moveTo>
                  <a:lnTo>
                    <a:pt x="0" y="106552"/>
                  </a:lnTo>
                  <a:lnTo>
                    <a:pt x="136245" y="110629"/>
                  </a:lnTo>
                  <a:lnTo>
                    <a:pt x="8500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40"/>
            <p:cNvSpPr/>
            <p:nvPr/>
          </p:nvSpPr>
          <p:spPr>
            <a:xfrm>
              <a:off x="6280026" y="319096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1" name="object 41"/>
            <p:cNvSpPr/>
            <p:nvPr/>
          </p:nvSpPr>
          <p:spPr>
            <a:xfrm>
              <a:off x="5310672" y="2990551"/>
              <a:ext cx="766614" cy="437555"/>
            </a:xfrm>
            <a:custGeom>
              <a:avLst/>
              <a:gdLst/>
              <a:ahLst/>
              <a:cxnLst/>
              <a:rect l="l" t="t" r="r" b="b"/>
              <a:pathLst>
                <a:path w="1090295" h="622300">
                  <a:moveTo>
                    <a:pt x="798956" y="0"/>
                  </a:moveTo>
                  <a:lnTo>
                    <a:pt x="292493" y="0"/>
                  </a:lnTo>
                  <a:lnTo>
                    <a:pt x="236151" y="223"/>
                  </a:lnTo>
                  <a:lnTo>
                    <a:pt x="191487" y="1784"/>
                  </a:lnTo>
                  <a:lnTo>
                    <a:pt x="120294" y="14274"/>
                  </a:lnTo>
                  <a:lnTo>
                    <a:pt x="85460" y="31476"/>
                  </a:lnTo>
                  <a:lnTo>
                    <a:pt x="55524" y="55530"/>
                  </a:lnTo>
                  <a:lnTo>
                    <a:pt x="31465" y="85462"/>
                  </a:lnTo>
                  <a:lnTo>
                    <a:pt x="14262" y="120294"/>
                  </a:lnTo>
                  <a:lnTo>
                    <a:pt x="1777" y="191493"/>
                  </a:lnTo>
                  <a:lnTo>
                    <a:pt x="222" y="235615"/>
                  </a:lnTo>
                  <a:lnTo>
                    <a:pt x="0" y="291211"/>
                  </a:lnTo>
                  <a:lnTo>
                    <a:pt x="5" y="331089"/>
                  </a:lnTo>
                  <a:lnTo>
                    <a:pt x="222" y="386137"/>
                  </a:lnTo>
                  <a:lnTo>
                    <a:pt x="1782" y="430804"/>
                  </a:lnTo>
                  <a:lnTo>
                    <a:pt x="14262" y="501992"/>
                  </a:lnTo>
                  <a:lnTo>
                    <a:pt x="31465" y="536827"/>
                  </a:lnTo>
                  <a:lnTo>
                    <a:pt x="55524" y="566762"/>
                  </a:lnTo>
                  <a:lnTo>
                    <a:pt x="85460" y="590821"/>
                  </a:lnTo>
                  <a:lnTo>
                    <a:pt x="120294" y="608025"/>
                  </a:lnTo>
                  <a:lnTo>
                    <a:pt x="191325" y="620515"/>
                  </a:lnTo>
                  <a:lnTo>
                    <a:pt x="235605" y="622076"/>
                  </a:lnTo>
                  <a:lnTo>
                    <a:pt x="291198" y="622300"/>
                  </a:lnTo>
                  <a:lnTo>
                    <a:pt x="797661" y="622300"/>
                  </a:lnTo>
                  <a:lnTo>
                    <a:pt x="854005" y="622076"/>
                  </a:lnTo>
                  <a:lnTo>
                    <a:pt x="898674" y="620515"/>
                  </a:lnTo>
                  <a:lnTo>
                    <a:pt x="969873" y="608025"/>
                  </a:lnTo>
                  <a:lnTo>
                    <a:pt x="1004705" y="590821"/>
                  </a:lnTo>
                  <a:lnTo>
                    <a:pt x="1034637" y="566762"/>
                  </a:lnTo>
                  <a:lnTo>
                    <a:pt x="1058691" y="536827"/>
                  </a:lnTo>
                  <a:lnTo>
                    <a:pt x="1075893" y="501992"/>
                  </a:lnTo>
                  <a:lnTo>
                    <a:pt x="1088389" y="430804"/>
                  </a:lnTo>
                  <a:lnTo>
                    <a:pt x="1089944" y="386683"/>
                  </a:lnTo>
                  <a:lnTo>
                    <a:pt x="1090168" y="331089"/>
                  </a:lnTo>
                  <a:lnTo>
                    <a:pt x="1090162" y="291211"/>
                  </a:lnTo>
                  <a:lnTo>
                    <a:pt x="1089944" y="236162"/>
                  </a:lnTo>
                  <a:lnTo>
                    <a:pt x="1088383" y="191493"/>
                  </a:lnTo>
                  <a:lnTo>
                    <a:pt x="1075893" y="120294"/>
                  </a:lnTo>
                  <a:lnTo>
                    <a:pt x="1058691" y="85462"/>
                  </a:lnTo>
                  <a:lnTo>
                    <a:pt x="1034637" y="55530"/>
                  </a:lnTo>
                  <a:lnTo>
                    <a:pt x="1004705" y="31476"/>
                  </a:lnTo>
                  <a:lnTo>
                    <a:pt x="969873" y="14274"/>
                  </a:lnTo>
                  <a:lnTo>
                    <a:pt x="898836" y="1784"/>
                  </a:lnTo>
                  <a:lnTo>
                    <a:pt x="854552" y="223"/>
                  </a:lnTo>
                  <a:lnTo>
                    <a:pt x="798956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42"/>
            <p:cNvSpPr/>
            <p:nvPr/>
          </p:nvSpPr>
          <p:spPr>
            <a:xfrm>
              <a:off x="5310672" y="2990551"/>
              <a:ext cx="766614" cy="437555"/>
            </a:xfrm>
            <a:custGeom>
              <a:avLst/>
              <a:gdLst/>
              <a:ahLst/>
              <a:cxnLst/>
              <a:rect l="l" t="t" r="r" b="b"/>
              <a:pathLst>
                <a:path w="1090295" h="622300">
                  <a:moveTo>
                    <a:pt x="291211" y="0"/>
                  </a:moveTo>
                  <a:lnTo>
                    <a:pt x="798963" y="0"/>
                  </a:lnTo>
                  <a:lnTo>
                    <a:pt x="854558" y="222"/>
                  </a:lnTo>
                  <a:lnTo>
                    <a:pt x="898841" y="1783"/>
                  </a:lnTo>
                  <a:lnTo>
                    <a:pt x="969874" y="14270"/>
                  </a:lnTo>
                  <a:lnTo>
                    <a:pt x="1004708" y="31474"/>
                  </a:lnTo>
                  <a:lnTo>
                    <a:pt x="1034642" y="55532"/>
                  </a:lnTo>
                  <a:lnTo>
                    <a:pt x="1058699" y="85466"/>
                  </a:lnTo>
                  <a:lnTo>
                    <a:pt x="1075903" y="120299"/>
                  </a:lnTo>
                  <a:lnTo>
                    <a:pt x="1088390" y="191494"/>
                  </a:lnTo>
                  <a:lnTo>
                    <a:pt x="1089951" y="236161"/>
                  </a:lnTo>
                  <a:lnTo>
                    <a:pt x="1090174" y="292505"/>
                  </a:lnTo>
                  <a:lnTo>
                    <a:pt x="1090174" y="331089"/>
                  </a:lnTo>
                  <a:lnTo>
                    <a:pt x="1089951" y="386683"/>
                  </a:lnTo>
                  <a:lnTo>
                    <a:pt x="1088390" y="430967"/>
                  </a:lnTo>
                  <a:lnTo>
                    <a:pt x="1075903" y="502000"/>
                  </a:lnTo>
                  <a:lnTo>
                    <a:pt x="1058699" y="536833"/>
                  </a:lnTo>
                  <a:lnTo>
                    <a:pt x="1034642" y="566767"/>
                  </a:lnTo>
                  <a:lnTo>
                    <a:pt x="1004708" y="590825"/>
                  </a:lnTo>
                  <a:lnTo>
                    <a:pt x="969874" y="608029"/>
                  </a:lnTo>
                  <a:lnTo>
                    <a:pt x="898680" y="620516"/>
                  </a:lnTo>
                  <a:lnTo>
                    <a:pt x="854012" y="622077"/>
                  </a:lnTo>
                  <a:lnTo>
                    <a:pt x="797669" y="622300"/>
                  </a:lnTo>
                  <a:lnTo>
                    <a:pt x="291211" y="622300"/>
                  </a:lnTo>
                  <a:lnTo>
                    <a:pt x="235616" y="622077"/>
                  </a:lnTo>
                  <a:lnTo>
                    <a:pt x="191332" y="620516"/>
                  </a:lnTo>
                  <a:lnTo>
                    <a:pt x="120299" y="608029"/>
                  </a:lnTo>
                  <a:lnTo>
                    <a:pt x="85466" y="590825"/>
                  </a:lnTo>
                  <a:lnTo>
                    <a:pt x="55532" y="566767"/>
                  </a:lnTo>
                  <a:lnTo>
                    <a:pt x="31474" y="536833"/>
                  </a:lnTo>
                  <a:lnTo>
                    <a:pt x="14270" y="502000"/>
                  </a:lnTo>
                  <a:lnTo>
                    <a:pt x="1783" y="430805"/>
                  </a:lnTo>
                  <a:lnTo>
                    <a:pt x="222" y="386138"/>
                  </a:lnTo>
                  <a:lnTo>
                    <a:pt x="0" y="329794"/>
                  </a:lnTo>
                  <a:lnTo>
                    <a:pt x="0" y="291211"/>
                  </a:lnTo>
                  <a:lnTo>
                    <a:pt x="222" y="235616"/>
                  </a:lnTo>
                  <a:lnTo>
                    <a:pt x="1783" y="191332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91494" y="1783"/>
                  </a:lnTo>
                  <a:lnTo>
                    <a:pt x="236161" y="222"/>
                  </a:lnTo>
                  <a:lnTo>
                    <a:pt x="292505" y="0"/>
                  </a:lnTo>
                  <a:lnTo>
                    <a:pt x="291211" y="0"/>
                  </a:lnTo>
                  <a:close/>
                </a:path>
              </a:pathLst>
            </a:custGeom>
            <a:ln w="25399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3" name="object 43"/>
            <p:cNvSpPr/>
            <p:nvPr/>
          </p:nvSpPr>
          <p:spPr>
            <a:xfrm>
              <a:off x="6409489" y="2921079"/>
              <a:ext cx="186630" cy="626864"/>
            </a:xfrm>
            <a:custGeom>
              <a:avLst/>
              <a:gdLst/>
              <a:ahLst/>
              <a:cxnLst/>
              <a:rect l="l" t="t" r="r" b="b"/>
              <a:pathLst>
                <a:path w="265429" h="891539">
                  <a:moveTo>
                    <a:pt x="0" y="0"/>
                  </a:moveTo>
                  <a:lnTo>
                    <a:pt x="265076" y="0"/>
                  </a:lnTo>
                  <a:lnTo>
                    <a:pt x="265076" y="891049"/>
                  </a:lnTo>
                  <a:lnTo>
                    <a:pt x="0" y="89104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5"/>
            <p:cNvSpPr/>
            <p:nvPr/>
          </p:nvSpPr>
          <p:spPr>
            <a:xfrm>
              <a:off x="6399282" y="2921425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6"/>
            <p:cNvSpPr/>
            <p:nvPr/>
          </p:nvSpPr>
          <p:spPr>
            <a:xfrm>
              <a:off x="6404581" y="2929013"/>
              <a:ext cx="196194" cy="196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7" name="object 47"/>
            <p:cNvSpPr/>
            <p:nvPr/>
          </p:nvSpPr>
          <p:spPr>
            <a:xfrm>
              <a:off x="6399282" y="3121674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8"/>
            <p:cNvSpPr/>
            <p:nvPr/>
          </p:nvSpPr>
          <p:spPr>
            <a:xfrm>
              <a:off x="6404581" y="3129262"/>
              <a:ext cx="196194" cy="196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9"/>
            <p:cNvSpPr/>
            <p:nvPr/>
          </p:nvSpPr>
          <p:spPr>
            <a:xfrm>
              <a:off x="6399282" y="3321912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0" name="object 50"/>
            <p:cNvSpPr/>
            <p:nvPr/>
          </p:nvSpPr>
          <p:spPr>
            <a:xfrm>
              <a:off x="6404581" y="3329501"/>
              <a:ext cx="196194" cy="196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51"/>
            <p:cNvSpPr/>
            <p:nvPr/>
          </p:nvSpPr>
          <p:spPr>
            <a:xfrm>
              <a:off x="7374850" y="2788491"/>
              <a:ext cx="590252" cy="267891"/>
            </a:xfrm>
            <a:custGeom>
              <a:avLst/>
              <a:gdLst/>
              <a:ahLst/>
              <a:cxnLst/>
              <a:rect l="l" t="t" r="r" b="b"/>
              <a:pathLst>
                <a:path w="839470" h="381000">
                  <a:moveTo>
                    <a:pt x="839253" y="0"/>
                  </a:moveTo>
                  <a:lnTo>
                    <a:pt x="11564" y="375621"/>
                  </a:lnTo>
                  <a:lnTo>
                    <a:pt x="0" y="380869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52"/>
            <p:cNvSpPr/>
            <p:nvPr/>
          </p:nvSpPr>
          <p:spPr>
            <a:xfrm>
              <a:off x="7304922" y="3013564"/>
              <a:ext cx="95994" cy="78135"/>
            </a:xfrm>
            <a:custGeom>
              <a:avLst/>
              <a:gdLst/>
              <a:ahLst/>
              <a:cxnLst/>
              <a:rect l="l" t="t" r="r" b="b"/>
              <a:pathLst>
                <a:path w="136525" h="111125">
                  <a:moveTo>
                    <a:pt x="85826" y="0"/>
                  </a:moveTo>
                  <a:lnTo>
                    <a:pt x="0" y="105892"/>
                  </a:lnTo>
                  <a:lnTo>
                    <a:pt x="136207" y="111023"/>
                  </a:lnTo>
                  <a:lnTo>
                    <a:pt x="8582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53"/>
            <p:cNvSpPr/>
            <p:nvPr/>
          </p:nvSpPr>
          <p:spPr>
            <a:xfrm>
              <a:off x="7878440" y="319096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19"/>
                  </a:lnTo>
                  <a:lnTo>
                    <a:pt x="121920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4" name="object 54"/>
            <p:cNvSpPr/>
            <p:nvPr/>
          </p:nvSpPr>
          <p:spPr>
            <a:xfrm>
              <a:off x="6909086" y="2990551"/>
              <a:ext cx="766614" cy="437555"/>
            </a:xfrm>
            <a:custGeom>
              <a:avLst/>
              <a:gdLst/>
              <a:ahLst/>
              <a:cxnLst/>
              <a:rect l="l" t="t" r="r" b="b"/>
              <a:pathLst>
                <a:path w="1090295" h="622300">
                  <a:moveTo>
                    <a:pt x="798956" y="0"/>
                  </a:moveTo>
                  <a:lnTo>
                    <a:pt x="292493" y="0"/>
                  </a:lnTo>
                  <a:lnTo>
                    <a:pt x="236151" y="223"/>
                  </a:lnTo>
                  <a:lnTo>
                    <a:pt x="191487" y="1784"/>
                  </a:lnTo>
                  <a:lnTo>
                    <a:pt x="120294" y="14274"/>
                  </a:lnTo>
                  <a:lnTo>
                    <a:pt x="85460" y="31476"/>
                  </a:lnTo>
                  <a:lnTo>
                    <a:pt x="55524" y="55530"/>
                  </a:lnTo>
                  <a:lnTo>
                    <a:pt x="31465" y="85462"/>
                  </a:lnTo>
                  <a:lnTo>
                    <a:pt x="14262" y="120294"/>
                  </a:lnTo>
                  <a:lnTo>
                    <a:pt x="1777" y="191493"/>
                  </a:lnTo>
                  <a:lnTo>
                    <a:pt x="222" y="235615"/>
                  </a:lnTo>
                  <a:lnTo>
                    <a:pt x="0" y="291211"/>
                  </a:lnTo>
                  <a:lnTo>
                    <a:pt x="5" y="331089"/>
                  </a:lnTo>
                  <a:lnTo>
                    <a:pt x="222" y="386137"/>
                  </a:lnTo>
                  <a:lnTo>
                    <a:pt x="1782" y="430804"/>
                  </a:lnTo>
                  <a:lnTo>
                    <a:pt x="14262" y="501992"/>
                  </a:lnTo>
                  <a:lnTo>
                    <a:pt x="31465" y="536827"/>
                  </a:lnTo>
                  <a:lnTo>
                    <a:pt x="55524" y="566762"/>
                  </a:lnTo>
                  <a:lnTo>
                    <a:pt x="85460" y="590821"/>
                  </a:lnTo>
                  <a:lnTo>
                    <a:pt x="120294" y="608025"/>
                  </a:lnTo>
                  <a:lnTo>
                    <a:pt x="191325" y="620515"/>
                  </a:lnTo>
                  <a:lnTo>
                    <a:pt x="235605" y="622076"/>
                  </a:lnTo>
                  <a:lnTo>
                    <a:pt x="291198" y="622300"/>
                  </a:lnTo>
                  <a:lnTo>
                    <a:pt x="797661" y="622300"/>
                  </a:lnTo>
                  <a:lnTo>
                    <a:pt x="854005" y="622076"/>
                  </a:lnTo>
                  <a:lnTo>
                    <a:pt x="898674" y="620515"/>
                  </a:lnTo>
                  <a:lnTo>
                    <a:pt x="969873" y="608025"/>
                  </a:lnTo>
                  <a:lnTo>
                    <a:pt x="1004705" y="590821"/>
                  </a:lnTo>
                  <a:lnTo>
                    <a:pt x="1034637" y="566762"/>
                  </a:lnTo>
                  <a:lnTo>
                    <a:pt x="1058691" y="536827"/>
                  </a:lnTo>
                  <a:lnTo>
                    <a:pt x="1075893" y="501992"/>
                  </a:lnTo>
                  <a:lnTo>
                    <a:pt x="1088389" y="430804"/>
                  </a:lnTo>
                  <a:lnTo>
                    <a:pt x="1089944" y="386683"/>
                  </a:lnTo>
                  <a:lnTo>
                    <a:pt x="1090168" y="331089"/>
                  </a:lnTo>
                  <a:lnTo>
                    <a:pt x="1090162" y="291211"/>
                  </a:lnTo>
                  <a:lnTo>
                    <a:pt x="1089944" y="236162"/>
                  </a:lnTo>
                  <a:lnTo>
                    <a:pt x="1088383" y="191493"/>
                  </a:lnTo>
                  <a:lnTo>
                    <a:pt x="1075893" y="120294"/>
                  </a:lnTo>
                  <a:lnTo>
                    <a:pt x="1058691" y="85462"/>
                  </a:lnTo>
                  <a:lnTo>
                    <a:pt x="1034637" y="55530"/>
                  </a:lnTo>
                  <a:lnTo>
                    <a:pt x="1004705" y="31476"/>
                  </a:lnTo>
                  <a:lnTo>
                    <a:pt x="969873" y="14274"/>
                  </a:lnTo>
                  <a:lnTo>
                    <a:pt x="898836" y="1784"/>
                  </a:lnTo>
                  <a:lnTo>
                    <a:pt x="854552" y="223"/>
                  </a:lnTo>
                  <a:lnTo>
                    <a:pt x="798956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5" name="object 55"/>
            <p:cNvSpPr/>
            <p:nvPr/>
          </p:nvSpPr>
          <p:spPr>
            <a:xfrm>
              <a:off x="6909086" y="2990551"/>
              <a:ext cx="766614" cy="437555"/>
            </a:xfrm>
            <a:custGeom>
              <a:avLst/>
              <a:gdLst/>
              <a:ahLst/>
              <a:cxnLst/>
              <a:rect l="l" t="t" r="r" b="b"/>
              <a:pathLst>
                <a:path w="1090295" h="622300">
                  <a:moveTo>
                    <a:pt x="291211" y="0"/>
                  </a:moveTo>
                  <a:lnTo>
                    <a:pt x="798963" y="0"/>
                  </a:lnTo>
                  <a:lnTo>
                    <a:pt x="854558" y="222"/>
                  </a:lnTo>
                  <a:lnTo>
                    <a:pt x="898841" y="1783"/>
                  </a:lnTo>
                  <a:lnTo>
                    <a:pt x="969874" y="14270"/>
                  </a:lnTo>
                  <a:lnTo>
                    <a:pt x="1004708" y="31474"/>
                  </a:lnTo>
                  <a:lnTo>
                    <a:pt x="1034642" y="55532"/>
                  </a:lnTo>
                  <a:lnTo>
                    <a:pt x="1058699" y="85466"/>
                  </a:lnTo>
                  <a:lnTo>
                    <a:pt x="1075903" y="120299"/>
                  </a:lnTo>
                  <a:lnTo>
                    <a:pt x="1088390" y="191494"/>
                  </a:lnTo>
                  <a:lnTo>
                    <a:pt x="1089951" y="236161"/>
                  </a:lnTo>
                  <a:lnTo>
                    <a:pt x="1090174" y="292505"/>
                  </a:lnTo>
                  <a:lnTo>
                    <a:pt x="1090174" y="331089"/>
                  </a:lnTo>
                  <a:lnTo>
                    <a:pt x="1089951" y="386683"/>
                  </a:lnTo>
                  <a:lnTo>
                    <a:pt x="1088390" y="430967"/>
                  </a:lnTo>
                  <a:lnTo>
                    <a:pt x="1075903" y="502000"/>
                  </a:lnTo>
                  <a:lnTo>
                    <a:pt x="1058699" y="536833"/>
                  </a:lnTo>
                  <a:lnTo>
                    <a:pt x="1034642" y="566767"/>
                  </a:lnTo>
                  <a:lnTo>
                    <a:pt x="1004708" y="590825"/>
                  </a:lnTo>
                  <a:lnTo>
                    <a:pt x="969874" y="608029"/>
                  </a:lnTo>
                  <a:lnTo>
                    <a:pt x="898680" y="620516"/>
                  </a:lnTo>
                  <a:lnTo>
                    <a:pt x="854012" y="622077"/>
                  </a:lnTo>
                  <a:lnTo>
                    <a:pt x="797669" y="622300"/>
                  </a:lnTo>
                  <a:lnTo>
                    <a:pt x="291211" y="622300"/>
                  </a:lnTo>
                  <a:lnTo>
                    <a:pt x="235616" y="622077"/>
                  </a:lnTo>
                  <a:lnTo>
                    <a:pt x="191332" y="620516"/>
                  </a:lnTo>
                  <a:lnTo>
                    <a:pt x="120299" y="608029"/>
                  </a:lnTo>
                  <a:lnTo>
                    <a:pt x="85466" y="590825"/>
                  </a:lnTo>
                  <a:lnTo>
                    <a:pt x="55532" y="566767"/>
                  </a:lnTo>
                  <a:lnTo>
                    <a:pt x="31474" y="536833"/>
                  </a:lnTo>
                  <a:lnTo>
                    <a:pt x="14270" y="502000"/>
                  </a:lnTo>
                  <a:lnTo>
                    <a:pt x="1783" y="430805"/>
                  </a:lnTo>
                  <a:lnTo>
                    <a:pt x="222" y="386138"/>
                  </a:lnTo>
                  <a:lnTo>
                    <a:pt x="0" y="329794"/>
                  </a:lnTo>
                  <a:lnTo>
                    <a:pt x="0" y="291211"/>
                  </a:lnTo>
                  <a:lnTo>
                    <a:pt x="222" y="235616"/>
                  </a:lnTo>
                  <a:lnTo>
                    <a:pt x="1783" y="191332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91494" y="1783"/>
                  </a:lnTo>
                  <a:lnTo>
                    <a:pt x="236161" y="222"/>
                  </a:lnTo>
                  <a:lnTo>
                    <a:pt x="292505" y="0"/>
                  </a:lnTo>
                  <a:lnTo>
                    <a:pt x="291211" y="0"/>
                  </a:lnTo>
                  <a:close/>
                </a:path>
              </a:pathLst>
            </a:custGeom>
            <a:ln w="25399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6" name="object 56"/>
            <p:cNvSpPr/>
            <p:nvPr/>
          </p:nvSpPr>
          <p:spPr>
            <a:xfrm>
              <a:off x="8007903" y="2921079"/>
              <a:ext cx="186630" cy="626864"/>
            </a:xfrm>
            <a:custGeom>
              <a:avLst/>
              <a:gdLst/>
              <a:ahLst/>
              <a:cxnLst/>
              <a:rect l="l" t="t" r="r" b="b"/>
              <a:pathLst>
                <a:path w="265429" h="891539">
                  <a:moveTo>
                    <a:pt x="0" y="0"/>
                  </a:moveTo>
                  <a:lnTo>
                    <a:pt x="265076" y="0"/>
                  </a:lnTo>
                  <a:lnTo>
                    <a:pt x="265076" y="891049"/>
                  </a:lnTo>
                  <a:lnTo>
                    <a:pt x="0" y="89104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8" name="object 58"/>
            <p:cNvSpPr/>
            <p:nvPr/>
          </p:nvSpPr>
          <p:spPr>
            <a:xfrm>
              <a:off x="7997696" y="2921425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9" name="object 59"/>
            <p:cNvSpPr/>
            <p:nvPr/>
          </p:nvSpPr>
          <p:spPr>
            <a:xfrm>
              <a:off x="8002995" y="2929013"/>
              <a:ext cx="196194" cy="196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0" name="object 60"/>
            <p:cNvSpPr/>
            <p:nvPr/>
          </p:nvSpPr>
          <p:spPr>
            <a:xfrm>
              <a:off x="7997696" y="3121674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1" name="object 61"/>
            <p:cNvSpPr/>
            <p:nvPr/>
          </p:nvSpPr>
          <p:spPr>
            <a:xfrm>
              <a:off x="8002995" y="3129262"/>
              <a:ext cx="196194" cy="196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2" name="object 62"/>
            <p:cNvSpPr/>
            <p:nvPr/>
          </p:nvSpPr>
          <p:spPr>
            <a:xfrm>
              <a:off x="7997696" y="3321912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3" name="object 63"/>
            <p:cNvSpPr/>
            <p:nvPr/>
          </p:nvSpPr>
          <p:spPr>
            <a:xfrm>
              <a:off x="8002995" y="3329501"/>
              <a:ext cx="196194" cy="196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4" name="object 64"/>
            <p:cNvSpPr/>
            <p:nvPr/>
          </p:nvSpPr>
          <p:spPr>
            <a:xfrm>
              <a:off x="7569686" y="2588563"/>
              <a:ext cx="823764" cy="186630"/>
            </a:xfrm>
            <a:custGeom>
              <a:avLst/>
              <a:gdLst/>
              <a:ahLst/>
              <a:cxnLst/>
              <a:rect l="l" t="t" r="r" b="b"/>
              <a:pathLst>
                <a:path w="1171575" h="265429">
                  <a:moveTo>
                    <a:pt x="0" y="265076"/>
                  </a:moveTo>
                  <a:lnTo>
                    <a:pt x="0" y="0"/>
                  </a:lnTo>
                  <a:lnTo>
                    <a:pt x="1171032" y="0"/>
                  </a:lnTo>
                  <a:lnTo>
                    <a:pt x="1171032" y="265076"/>
                  </a:lnTo>
                  <a:lnTo>
                    <a:pt x="0" y="265076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5" name="object 65"/>
            <p:cNvSpPr/>
            <p:nvPr/>
          </p:nvSpPr>
          <p:spPr>
            <a:xfrm>
              <a:off x="7549673" y="2573570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6" name="object 66"/>
            <p:cNvSpPr/>
            <p:nvPr/>
          </p:nvSpPr>
          <p:spPr>
            <a:xfrm>
              <a:off x="7577621" y="2583658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7" name="object 67"/>
            <p:cNvSpPr/>
            <p:nvPr/>
          </p:nvSpPr>
          <p:spPr>
            <a:xfrm>
              <a:off x="7749912" y="2573570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8" name="object 68"/>
            <p:cNvSpPr/>
            <p:nvPr/>
          </p:nvSpPr>
          <p:spPr>
            <a:xfrm>
              <a:off x="7777869" y="2583658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9" name="object 69"/>
            <p:cNvSpPr/>
            <p:nvPr/>
          </p:nvSpPr>
          <p:spPr>
            <a:xfrm>
              <a:off x="7950161" y="2573570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0" name="object 70"/>
            <p:cNvSpPr/>
            <p:nvPr/>
          </p:nvSpPr>
          <p:spPr>
            <a:xfrm>
              <a:off x="7978109" y="2583658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1" name="object 71"/>
            <p:cNvSpPr/>
            <p:nvPr/>
          </p:nvSpPr>
          <p:spPr>
            <a:xfrm>
              <a:off x="8150401" y="2573570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2" name="object 72"/>
            <p:cNvSpPr/>
            <p:nvPr/>
          </p:nvSpPr>
          <p:spPr>
            <a:xfrm>
              <a:off x="8178356" y="2583658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3" name="object 73"/>
            <p:cNvSpPr/>
            <p:nvPr/>
          </p:nvSpPr>
          <p:spPr>
            <a:xfrm>
              <a:off x="7981381" y="2265140"/>
              <a:ext cx="0" cy="231725"/>
            </a:xfrm>
            <a:custGeom>
              <a:avLst/>
              <a:gdLst/>
              <a:ahLst/>
              <a:cxnLst/>
              <a:rect l="l" t="t" r="r" b="b"/>
              <a:pathLst>
                <a:path h="329564">
                  <a:moveTo>
                    <a:pt x="0" y="0"/>
                  </a:moveTo>
                  <a:lnTo>
                    <a:pt x="0" y="32905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4" name="object 74"/>
            <p:cNvSpPr/>
            <p:nvPr/>
          </p:nvSpPr>
          <p:spPr>
            <a:xfrm>
              <a:off x="7938518" y="2487578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19" y="0"/>
                  </a:moveTo>
                  <a:lnTo>
                    <a:pt x="0" y="0"/>
                  </a:lnTo>
                  <a:lnTo>
                    <a:pt x="60959" y="121919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5" name="object 75"/>
            <p:cNvSpPr/>
            <p:nvPr/>
          </p:nvSpPr>
          <p:spPr>
            <a:xfrm>
              <a:off x="5962343" y="2588563"/>
              <a:ext cx="823764" cy="186630"/>
            </a:xfrm>
            <a:custGeom>
              <a:avLst/>
              <a:gdLst/>
              <a:ahLst/>
              <a:cxnLst/>
              <a:rect l="l" t="t" r="r" b="b"/>
              <a:pathLst>
                <a:path w="1171575" h="265429">
                  <a:moveTo>
                    <a:pt x="0" y="265076"/>
                  </a:moveTo>
                  <a:lnTo>
                    <a:pt x="0" y="0"/>
                  </a:lnTo>
                  <a:lnTo>
                    <a:pt x="1171032" y="0"/>
                  </a:lnTo>
                  <a:lnTo>
                    <a:pt x="1171032" y="265076"/>
                  </a:lnTo>
                  <a:lnTo>
                    <a:pt x="0" y="265076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6" name="object 76"/>
            <p:cNvSpPr/>
            <p:nvPr/>
          </p:nvSpPr>
          <p:spPr>
            <a:xfrm>
              <a:off x="5942329" y="2573570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7" name="object 77"/>
            <p:cNvSpPr/>
            <p:nvPr/>
          </p:nvSpPr>
          <p:spPr>
            <a:xfrm>
              <a:off x="5970277" y="2583658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8" name="object 78"/>
            <p:cNvSpPr/>
            <p:nvPr/>
          </p:nvSpPr>
          <p:spPr>
            <a:xfrm>
              <a:off x="6142569" y="2573570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9" name="object 79"/>
            <p:cNvSpPr/>
            <p:nvPr/>
          </p:nvSpPr>
          <p:spPr>
            <a:xfrm>
              <a:off x="6170525" y="2583658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0" name="object 80"/>
            <p:cNvSpPr/>
            <p:nvPr/>
          </p:nvSpPr>
          <p:spPr>
            <a:xfrm>
              <a:off x="6342817" y="2573570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1" name="object 81"/>
            <p:cNvSpPr/>
            <p:nvPr/>
          </p:nvSpPr>
          <p:spPr>
            <a:xfrm>
              <a:off x="6370765" y="2583658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2" name="object 82"/>
            <p:cNvSpPr/>
            <p:nvPr/>
          </p:nvSpPr>
          <p:spPr>
            <a:xfrm>
              <a:off x="6543057" y="2573570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3" name="object 83"/>
            <p:cNvSpPr/>
            <p:nvPr/>
          </p:nvSpPr>
          <p:spPr>
            <a:xfrm>
              <a:off x="6571013" y="2583658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4" name="object 84"/>
            <p:cNvSpPr/>
            <p:nvPr/>
          </p:nvSpPr>
          <p:spPr>
            <a:xfrm>
              <a:off x="6374037" y="2265140"/>
              <a:ext cx="0" cy="231725"/>
            </a:xfrm>
            <a:custGeom>
              <a:avLst/>
              <a:gdLst/>
              <a:ahLst/>
              <a:cxnLst/>
              <a:rect l="l" t="t" r="r" b="b"/>
              <a:pathLst>
                <a:path h="329564">
                  <a:moveTo>
                    <a:pt x="0" y="0"/>
                  </a:moveTo>
                  <a:lnTo>
                    <a:pt x="0" y="32905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5" name="object 85"/>
            <p:cNvSpPr/>
            <p:nvPr/>
          </p:nvSpPr>
          <p:spPr>
            <a:xfrm>
              <a:off x="6331174" y="2487578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19" y="0"/>
                  </a:moveTo>
                  <a:lnTo>
                    <a:pt x="0" y="0"/>
                  </a:lnTo>
                  <a:lnTo>
                    <a:pt x="60959" y="121919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6" name="object 86"/>
            <p:cNvSpPr/>
            <p:nvPr/>
          </p:nvSpPr>
          <p:spPr>
            <a:xfrm>
              <a:off x="4355000" y="2588563"/>
              <a:ext cx="823764" cy="186630"/>
            </a:xfrm>
            <a:custGeom>
              <a:avLst/>
              <a:gdLst/>
              <a:ahLst/>
              <a:cxnLst/>
              <a:rect l="l" t="t" r="r" b="b"/>
              <a:pathLst>
                <a:path w="1171575" h="265429">
                  <a:moveTo>
                    <a:pt x="0" y="265076"/>
                  </a:moveTo>
                  <a:lnTo>
                    <a:pt x="0" y="0"/>
                  </a:lnTo>
                  <a:lnTo>
                    <a:pt x="1171032" y="0"/>
                  </a:lnTo>
                  <a:lnTo>
                    <a:pt x="1171032" y="265076"/>
                  </a:lnTo>
                  <a:lnTo>
                    <a:pt x="0" y="265076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7" name="object 87"/>
            <p:cNvSpPr/>
            <p:nvPr/>
          </p:nvSpPr>
          <p:spPr>
            <a:xfrm>
              <a:off x="4334986" y="2573570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8" name="object 88"/>
            <p:cNvSpPr/>
            <p:nvPr/>
          </p:nvSpPr>
          <p:spPr>
            <a:xfrm>
              <a:off x="4362934" y="2583658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9" name="object 89"/>
            <p:cNvSpPr/>
            <p:nvPr/>
          </p:nvSpPr>
          <p:spPr>
            <a:xfrm>
              <a:off x="4535225" y="2573570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0" name="object 90"/>
            <p:cNvSpPr/>
            <p:nvPr/>
          </p:nvSpPr>
          <p:spPr>
            <a:xfrm>
              <a:off x="4563182" y="2583658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1" name="object 91"/>
            <p:cNvSpPr/>
            <p:nvPr/>
          </p:nvSpPr>
          <p:spPr>
            <a:xfrm>
              <a:off x="4735474" y="2573570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2" name="object 92"/>
            <p:cNvSpPr/>
            <p:nvPr/>
          </p:nvSpPr>
          <p:spPr>
            <a:xfrm>
              <a:off x="4763421" y="2583658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3" name="object 93"/>
            <p:cNvSpPr/>
            <p:nvPr/>
          </p:nvSpPr>
          <p:spPr>
            <a:xfrm>
              <a:off x="4935713" y="2573570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4" name="object 94"/>
            <p:cNvSpPr/>
            <p:nvPr/>
          </p:nvSpPr>
          <p:spPr>
            <a:xfrm>
              <a:off x="4963669" y="2583658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5" name="object 95"/>
            <p:cNvSpPr/>
            <p:nvPr/>
          </p:nvSpPr>
          <p:spPr>
            <a:xfrm>
              <a:off x="4766693" y="2265140"/>
              <a:ext cx="0" cy="231725"/>
            </a:xfrm>
            <a:custGeom>
              <a:avLst/>
              <a:gdLst/>
              <a:ahLst/>
              <a:cxnLst/>
              <a:rect l="l" t="t" r="r" b="b"/>
              <a:pathLst>
                <a:path h="329564">
                  <a:moveTo>
                    <a:pt x="0" y="0"/>
                  </a:moveTo>
                  <a:lnTo>
                    <a:pt x="0" y="32905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6" name="object 96"/>
            <p:cNvSpPr/>
            <p:nvPr/>
          </p:nvSpPr>
          <p:spPr>
            <a:xfrm>
              <a:off x="4723831" y="2487578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19" y="0"/>
                  </a:moveTo>
                  <a:lnTo>
                    <a:pt x="0" y="0"/>
                  </a:lnTo>
                  <a:lnTo>
                    <a:pt x="60959" y="121919"/>
                  </a:lnTo>
                  <a:lnTo>
                    <a:pt x="12191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7" name="object 97"/>
            <p:cNvSpPr/>
            <p:nvPr/>
          </p:nvSpPr>
          <p:spPr>
            <a:xfrm>
              <a:off x="2836953" y="2588563"/>
              <a:ext cx="823764" cy="186630"/>
            </a:xfrm>
            <a:custGeom>
              <a:avLst/>
              <a:gdLst/>
              <a:ahLst/>
              <a:cxnLst/>
              <a:rect l="l" t="t" r="r" b="b"/>
              <a:pathLst>
                <a:path w="1171575" h="265429">
                  <a:moveTo>
                    <a:pt x="0" y="265076"/>
                  </a:moveTo>
                  <a:lnTo>
                    <a:pt x="0" y="0"/>
                  </a:lnTo>
                  <a:lnTo>
                    <a:pt x="1171032" y="0"/>
                  </a:lnTo>
                  <a:lnTo>
                    <a:pt x="1171032" y="265076"/>
                  </a:lnTo>
                  <a:lnTo>
                    <a:pt x="0" y="265076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8" name="object 98"/>
            <p:cNvSpPr/>
            <p:nvPr/>
          </p:nvSpPr>
          <p:spPr>
            <a:xfrm>
              <a:off x="2816939" y="2573570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9" name="object 99"/>
            <p:cNvSpPr/>
            <p:nvPr/>
          </p:nvSpPr>
          <p:spPr>
            <a:xfrm>
              <a:off x="2844887" y="2583658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017178" y="2573570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045135" y="2583658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217427" y="2573570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245374" y="2583658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417666" y="2573570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3445622" y="2583658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3248647" y="2265140"/>
              <a:ext cx="0" cy="231725"/>
            </a:xfrm>
            <a:custGeom>
              <a:avLst/>
              <a:gdLst/>
              <a:ahLst/>
              <a:cxnLst/>
              <a:rect l="l" t="t" r="r" b="b"/>
              <a:pathLst>
                <a:path h="329564">
                  <a:moveTo>
                    <a:pt x="0" y="0"/>
                  </a:moveTo>
                  <a:lnTo>
                    <a:pt x="0" y="32905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3205784" y="2487578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0"/>
                  </a:lnTo>
                  <a:lnTo>
                    <a:pt x="60960" y="12191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3332470" y="3540228"/>
              <a:ext cx="0" cy="606326"/>
            </a:xfrm>
            <a:custGeom>
              <a:avLst/>
              <a:gdLst/>
              <a:ahLst/>
              <a:cxnLst/>
              <a:rect l="l" t="t" r="r" b="b"/>
              <a:pathLst>
                <a:path h="862329">
                  <a:moveTo>
                    <a:pt x="0" y="0"/>
                  </a:moveTo>
                  <a:lnTo>
                    <a:pt x="0" y="86173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3289608" y="413721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0"/>
                  </a:lnTo>
                  <a:lnTo>
                    <a:pt x="60960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847328" y="3638990"/>
              <a:ext cx="980480" cy="432197"/>
            </a:xfrm>
            <a:custGeom>
              <a:avLst/>
              <a:gdLst/>
              <a:ahLst/>
              <a:cxnLst/>
              <a:rect l="l" t="t" r="r" b="b"/>
              <a:pathLst>
                <a:path w="1394460" h="614679">
                  <a:moveTo>
                    <a:pt x="1106500" y="0"/>
                  </a:moveTo>
                  <a:lnTo>
                    <a:pt x="288798" y="0"/>
                  </a:lnTo>
                  <a:lnTo>
                    <a:pt x="233170" y="220"/>
                  </a:lnTo>
                  <a:lnTo>
                    <a:pt x="189068" y="1760"/>
                  </a:lnTo>
                  <a:lnTo>
                    <a:pt x="118770" y="14084"/>
                  </a:lnTo>
                  <a:lnTo>
                    <a:pt x="84377" y="31073"/>
                  </a:lnTo>
                  <a:lnTo>
                    <a:pt x="31068" y="84378"/>
                  </a:lnTo>
                  <a:lnTo>
                    <a:pt x="14084" y="118770"/>
                  </a:lnTo>
                  <a:lnTo>
                    <a:pt x="1754" y="189068"/>
                  </a:lnTo>
                  <a:lnTo>
                    <a:pt x="220" y="232629"/>
                  </a:lnTo>
                  <a:lnTo>
                    <a:pt x="0" y="287515"/>
                  </a:lnTo>
                  <a:lnTo>
                    <a:pt x="5" y="326897"/>
                  </a:lnTo>
                  <a:lnTo>
                    <a:pt x="220" y="381242"/>
                  </a:lnTo>
                  <a:lnTo>
                    <a:pt x="1778" y="425505"/>
                  </a:lnTo>
                  <a:lnTo>
                    <a:pt x="14084" y="495642"/>
                  </a:lnTo>
                  <a:lnTo>
                    <a:pt x="31068" y="530034"/>
                  </a:lnTo>
                  <a:lnTo>
                    <a:pt x="84377" y="583339"/>
                  </a:lnTo>
                  <a:lnTo>
                    <a:pt x="118770" y="600328"/>
                  </a:lnTo>
                  <a:lnTo>
                    <a:pt x="188907" y="612652"/>
                  </a:lnTo>
                  <a:lnTo>
                    <a:pt x="232629" y="614193"/>
                  </a:lnTo>
                  <a:lnTo>
                    <a:pt x="287515" y="614413"/>
                  </a:lnTo>
                  <a:lnTo>
                    <a:pt x="1105217" y="614413"/>
                  </a:lnTo>
                  <a:lnTo>
                    <a:pt x="1160850" y="614193"/>
                  </a:lnTo>
                  <a:lnTo>
                    <a:pt x="1204952" y="612652"/>
                  </a:lnTo>
                  <a:lnTo>
                    <a:pt x="1275245" y="600328"/>
                  </a:lnTo>
                  <a:lnTo>
                    <a:pt x="1309638" y="583339"/>
                  </a:lnTo>
                  <a:lnTo>
                    <a:pt x="1362947" y="530034"/>
                  </a:lnTo>
                  <a:lnTo>
                    <a:pt x="1379931" y="495642"/>
                  </a:lnTo>
                  <a:lnTo>
                    <a:pt x="1392260" y="425345"/>
                  </a:lnTo>
                  <a:lnTo>
                    <a:pt x="1393795" y="381784"/>
                  </a:lnTo>
                  <a:lnTo>
                    <a:pt x="1394015" y="326897"/>
                  </a:lnTo>
                  <a:lnTo>
                    <a:pt x="1394010" y="287515"/>
                  </a:lnTo>
                  <a:lnTo>
                    <a:pt x="1393795" y="233170"/>
                  </a:lnTo>
                  <a:lnTo>
                    <a:pt x="1392236" y="188907"/>
                  </a:lnTo>
                  <a:lnTo>
                    <a:pt x="1379931" y="118770"/>
                  </a:lnTo>
                  <a:lnTo>
                    <a:pt x="1362947" y="84378"/>
                  </a:lnTo>
                  <a:lnTo>
                    <a:pt x="1309638" y="31073"/>
                  </a:lnTo>
                  <a:lnTo>
                    <a:pt x="1275245" y="14084"/>
                  </a:lnTo>
                  <a:lnTo>
                    <a:pt x="1205112" y="1760"/>
                  </a:lnTo>
                  <a:lnTo>
                    <a:pt x="1161391" y="220"/>
                  </a:lnTo>
                  <a:lnTo>
                    <a:pt x="1106500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847328" y="3638990"/>
              <a:ext cx="980480" cy="432197"/>
            </a:xfrm>
            <a:custGeom>
              <a:avLst/>
              <a:gdLst/>
              <a:ahLst/>
              <a:cxnLst/>
              <a:rect l="l" t="t" r="r" b="b"/>
              <a:pathLst>
                <a:path w="1394460" h="614679">
                  <a:moveTo>
                    <a:pt x="287521" y="0"/>
                  </a:moveTo>
                  <a:lnTo>
                    <a:pt x="1106502" y="0"/>
                  </a:lnTo>
                  <a:lnTo>
                    <a:pt x="1161393" y="220"/>
                  </a:lnTo>
                  <a:lnTo>
                    <a:pt x="1205114" y="1761"/>
                  </a:lnTo>
                  <a:lnTo>
                    <a:pt x="1275245" y="14089"/>
                  </a:lnTo>
                  <a:lnTo>
                    <a:pt x="1309638" y="31075"/>
                  </a:lnTo>
                  <a:lnTo>
                    <a:pt x="1362947" y="84383"/>
                  </a:lnTo>
                  <a:lnTo>
                    <a:pt x="1379931" y="118775"/>
                  </a:lnTo>
                  <a:lnTo>
                    <a:pt x="1392266" y="189068"/>
                  </a:lnTo>
                  <a:lnTo>
                    <a:pt x="1393807" y="233170"/>
                  </a:lnTo>
                  <a:lnTo>
                    <a:pt x="1394028" y="288800"/>
                  </a:lnTo>
                  <a:lnTo>
                    <a:pt x="1394028" y="326895"/>
                  </a:lnTo>
                  <a:lnTo>
                    <a:pt x="1393807" y="381785"/>
                  </a:lnTo>
                  <a:lnTo>
                    <a:pt x="1392266" y="425508"/>
                  </a:lnTo>
                  <a:lnTo>
                    <a:pt x="1379931" y="495641"/>
                  </a:lnTo>
                  <a:lnTo>
                    <a:pt x="1362947" y="530033"/>
                  </a:lnTo>
                  <a:lnTo>
                    <a:pt x="1309638" y="583340"/>
                  </a:lnTo>
                  <a:lnTo>
                    <a:pt x="1275245" y="600326"/>
                  </a:lnTo>
                  <a:lnTo>
                    <a:pt x="1204954" y="612655"/>
                  </a:lnTo>
                  <a:lnTo>
                    <a:pt x="1160853" y="614196"/>
                  </a:lnTo>
                  <a:lnTo>
                    <a:pt x="1105223" y="614417"/>
                  </a:lnTo>
                  <a:lnTo>
                    <a:pt x="287521" y="614417"/>
                  </a:lnTo>
                  <a:lnTo>
                    <a:pt x="232631" y="614196"/>
                  </a:lnTo>
                  <a:lnTo>
                    <a:pt x="188908" y="612655"/>
                  </a:lnTo>
                  <a:lnTo>
                    <a:pt x="118775" y="600326"/>
                  </a:lnTo>
                  <a:lnTo>
                    <a:pt x="84383" y="583340"/>
                  </a:lnTo>
                  <a:lnTo>
                    <a:pt x="31075" y="530033"/>
                  </a:lnTo>
                  <a:lnTo>
                    <a:pt x="14089" y="495641"/>
                  </a:lnTo>
                  <a:lnTo>
                    <a:pt x="1761" y="425348"/>
                  </a:lnTo>
                  <a:lnTo>
                    <a:pt x="220" y="381246"/>
                  </a:lnTo>
                  <a:lnTo>
                    <a:pt x="0" y="325616"/>
                  </a:lnTo>
                  <a:lnTo>
                    <a:pt x="0" y="287521"/>
                  </a:lnTo>
                  <a:lnTo>
                    <a:pt x="220" y="232631"/>
                  </a:lnTo>
                  <a:lnTo>
                    <a:pt x="1761" y="188908"/>
                  </a:lnTo>
                  <a:lnTo>
                    <a:pt x="14089" y="118775"/>
                  </a:lnTo>
                  <a:lnTo>
                    <a:pt x="31075" y="84383"/>
                  </a:lnTo>
                  <a:lnTo>
                    <a:pt x="84383" y="31075"/>
                  </a:lnTo>
                  <a:lnTo>
                    <a:pt x="118775" y="14089"/>
                  </a:lnTo>
                  <a:lnTo>
                    <a:pt x="189068" y="1761"/>
                  </a:lnTo>
                  <a:lnTo>
                    <a:pt x="233170" y="220"/>
                  </a:lnTo>
                  <a:lnTo>
                    <a:pt x="288800" y="0"/>
                  </a:lnTo>
                  <a:lnTo>
                    <a:pt x="287521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2" name="object 112"/>
            <p:cNvSpPr txBox="1"/>
            <p:nvPr/>
          </p:nvSpPr>
          <p:spPr>
            <a:xfrm>
              <a:off x="2991446" y="3714751"/>
              <a:ext cx="692943" cy="268640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687" spc="56" dirty="0">
                  <a:latin typeface="Arial"/>
                  <a:cs typeface="Arial"/>
                </a:rPr>
                <a:t>p</a:t>
              </a:r>
              <a:r>
                <a:rPr sz="1687" dirty="0">
                  <a:latin typeface="Arial"/>
                  <a:cs typeface="Arial"/>
                </a:rPr>
                <a:t>r</a:t>
              </a:r>
              <a:r>
                <a:rPr sz="1687" spc="35" dirty="0">
                  <a:latin typeface="Arial"/>
                  <a:cs typeface="Arial"/>
                </a:rPr>
                <a:t>edict</a:t>
              </a:r>
              <a:endParaRPr sz="1687" dirty="0">
                <a:latin typeface="Arial"/>
                <a:cs typeface="Arial"/>
              </a:endParaRPr>
            </a:p>
          </p:txBody>
        </p:sp>
        <p:sp>
          <p:nvSpPr>
            <p:cNvPr id="113" name="object 113"/>
            <p:cNvSpPr txBox="1"/>
            <p:nvPr/>
          </p:nvSpPr>
          <p:spPr>
            <a:xfrm>
              <a:off x="3134321" y="4214813"/>
              <a:ext cx="435322" cy="268640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687" spc="-4" dirty="0">
                  <a:latin typeface="Arial"/>
                  <a:cs typeface="Arial"/>
                </a:rPr>
                <a:t>hate</a:t>
              </a:r>
              <a:endParaRPr sz="1687">
                <a:latin typeface="Arial"/>
                <a:cs typeface="Arial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4895165" y="3540228"/>
              <a:ext cx="0" cy="606326"/>
            </a:xfrm>
            <a:custGeom>
              <a:avLst/>
              <a:gdLst/>
              <a:ahLst/>
              <a:cxnLst/>
              <a:rect l="l" t="t" r="r" b="b"/>
              <a:pathLst>
                <a:path h="862329">
                  <a:moveTo>
                    <a:pt x="0" y="0"/>
                  </a:moveTo>
                  <a:lnTo>
                    <a:pt x="0" y="86173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4852303" y="413721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0"/>
                  </a:lnTo>
                  <a:lnTo>
                    <a:pt x="60960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4410024" y="3638990"/>
              <a:ext cx="980480" cy="432197"/>
            </a:xfrm>
            <a:custGeom>
              <a:avLst/>
              <a:gdLst/>
              <a:ahLst/>
              <a:cxnLst/>
              <a:rect l="l" t="t" r="r" b="b"/>
              <a:pathLst>
                <a:path w="1394459" h="614679">
                  <a:moveTo>
                    <a:pt x="1106500" y="0"/>
                  </a:moveTo>
                  <a:lnTo>
                    <a:pt x="288798" y="0"/>
                  </a:lnTo>
                  <a:lnTo>
                    <a:pt x="233170" y="220"/>
                  </a:lnTo>
                  <a:lnTo>
                    <a:pt x="189068" y="1760"/>
                  </a:lnTo>
                  <a:lnTo>
                    <a:pt x="118770" y="14084"/>
                  </a:lnTo>
                  <a:lnTo>
                    <a:pt x="84378" y="31073"/>
                  </a:lnTo>
                  <a:lnTo>
                    <a:pt x="31073" y="84378"/>
                  </a:lnTo>
                  <a:lnTo>
                    <a:pt x="14084" y="118770"/>
                  </a:lnTo>
                  <a:lnTo>
                    <a:pt x="1754" y="189068"/>
                  </a:lnTo>
                  <a:lnTo>
                    <a:pt x="220" y="232629"/>
                  </a:lnTo>
                  <a:lnTo>
                    <a:pt x="0" y="287515"/>
                  </a:lnTo>
                  <a:lnTo>
                    <a:pt x="5" y="326897"/>
                  </a:lnTo>
                  <a:lnTo>
                    <a:pt x="220" y="381242"/>
                  </a:lnTo>
                  <a:lnTo>
                    <a:pt x="1778" y="425505"/>
                  </a:lnTo>
                  <a:lnTo>
                    <a:pt x="14084" y="495642"/>
                  </a:lnTo>
                  <a:lnTo>
                    <a:pt x="31073" y="530034"/>
                  </a:lnTo>
                  <a:lnTo>
                    <a:pt x="84378" y="583339"/>
                  </a:lnTo>
                  <a:lnTo>
                    <a:pt x="118770" y="600328"/>
                  </a:lnTo>
                  <a:lnTo>
                    <a:pt x="188907" y="612652"/>
                  </a:lnTo>
                  <a:lnTo>
                    <a:pt x="232629" y="614193"/>
                  </a:lnTo>
                  <a:lnTo>
                    <a:pt x="287515" y="614413"/>
                  </a:lnTo>
                  <a:lnTo>
                    <a:pt x="1105217" y="614413"/>
                  </a:lnTo>
                  <a:lnTo>
                    <a:pt x="1160850" y="614193"/>
                  </a:lnTo>
                  <a:lnTo>
                    <a:pt x="1204952" y="612652"/>
                  </a:lnTo>
                  <a:lnTo>
                    <a:pt x="1275245" y="600328"/>
                  </a:lnTo>
                  <a:lnTo>
                    <a:pt x="1309638" y="583339"/>
                  </a:lnTo>
                  <a:lnTo>
                    <a:pt x="1362947" y="530034"/>
                  </a:lnTo>
                  <a:lnTo>
                    <a:pt x="1379931" y="495642"/>
                  </a:lnTo>
                  <a:lnTo>
                    <a:pt x="1392260" y="425345"/>
                  </a:lnTo>
                  <a:lnTo>
                    <a:pt x="1393795" y="381784"/>
                  </a:lnTo>
                  <a:lnTo>
                    <a:pt x="1394015" y="326897"/>
                  </a:lnTo>
                  <a:lnTo>
                    <a:pt x="1394010" y="287515"/>
                  </a:lnTo>
                  <a:lnTo>
                    <a:pt x="1393795" y="233170"/>
                  </a:lnTo>
                  <a:lnTo>
                    <a:pt x="1392236" y="188907"/>
                  </a:lnTo>
                  <a:lnTo>
                    <a:pt x="1379931" y="118770"/>
                  </a:lnTo>
                  <a:lnTo>
                    <a:pt x="1362947" y="84378"/>
                  </a:lnTo>
                  <a:lnTo>
                    <a:pt x="1309638" y="31073"/>
                  </a:lnTo>
                  <a:lnTo>
                    <a:pt x="1275245" y="14084"/>
                  </a:lnTo>
                  <a:lnTo>
                    <a:pt x="1205112" y="1760"/>
                  </a:lnTo>
                  <a:lnTo>
                    <a:pt x="1161391" y="220"/>
                  </a:lnTo>
                  <a:lnTo>
                    <a:pt x="1106500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4410024" y="3638990"/>
              <a:ext cx="980480" cy="432197"/>
            </a:xfrm>
            <a:custGeom>
              <a:avLst/>
              <a:gdLst/>
              <a:ahLst/>
              <a:cxnLst/>
              <a:rect l="l" t="t" r="r" b="b"/>
              <a:pathLst>
                <a:path w="1394459" h="614679">
                  <a:moveTo>
                    <a:pt x="287521" y="0"/>
                  </a:moveTo>
                  <a:lnTo>
                    <a:pt x="1106502" y="0"/>
                  </a:lnTo>
                  <a:lnTo>
                    <a:pt x="1161393" y="220"/>
                  </a:lnTo>
                  <a:lnTo>
                    <a:pt x="1205114" y="1761"/>
                  </a:lnTo>
                  <a:lnTo>
                    <a:pt x="1275245" y="14089"/>
                  </a:lnTo>
                  <a:lnTo>
                    <a:pt x="1309638" y="31075"/>
                  </a:lnTo>
                  <a:lnTo>
                    <a:pt x="1362947" y="84383"/>
                  </a:lnTo>
                  <a:lnTo>
                    <a:pt x="1379931" y="118775"/>
                  </a:lnTo>
                  <a:lnTo>
                    <a:pt x="1392266" y="189068"/>
                  </a:lnTo>
                  <a:lnTo>
                    <a:pt x="1393807" y="233170"/>
                  </a:lnTo>
                  <a:lnTo>
                    <a:pt x="1394028" y="288800"/>
                  </a:lnTo>
                  <a:lnTo>
                    <a:pt x="1394028" y="326895"/>
                  </a:lnTo>
                  <a:lnTo>
                    <a:pt x="1393807" y="381785"/>
                  </a:lnTo>
                  <a:lnTo>
                    <a:pt x="1392266" y="425508"/>
                  </a:lnTo>
                  <a:lnTo>
                    <a:pt x="1379931" y="495641"/>
                  </a:lnTo>
                  <a:lnTo>
                    <a:pt x="1362947" y="530033"/>
                  </a:lnTo>
                  <a:lnTo>
                    <a:pt x="1309638" y="583340"/>
                  </a:lnTo>
                  <a:lnTo>
                    <a:pt x="1275245" y="600326"/>
                  </a:lnTo>
                  <a:lnTo>
                    <a:pt x="1204954" y="612655"/>
                  </a:lnTo>
                  <a:lnTo>
                    <a:pt x="1160853" y="614196"/>
                  </a:lnTo>
                  <a:lnTo>
                    <a:pt x="1105223" y="614417"/>
                  </a:lnTo>
                  <a:lnTo>
                    <a:pt x="287521" y="614417"/>
                  </a:lnTo>
                  <a:lnTo>
                    <a:pt x="232631" y="614196"/>
                  </a:lnTo>
                  <a:lnTo>
                    <a:pt x="188908" y="612655"/>
                  </a:lnTo>
                  <a:lnTo>
                    <a:pt x="118775" y="600326"/>
                  </a:lnTo>
                  <a:lnTo>
                    <a:pt x="84383" y="583340"/>
                  </a:lnTo>
                  <a:lnTo>
                    <a:pt x="31075" y="530033"/>
                  </a:lnTo>
                  <a:lnTo>
                    <a:pt x="14089" y="495641"/>
                  </a:lnTo>
                  <a:lnTo>
                    <a:pt x="1761" y="425348"/>
                  </a:lnTo>
                  <a:lnTo>
                    <a:pt x="220" y="381246"/>
                  </a:lnTo>
                  <a:lnTo>
                    <a:pt x="0" y="325616"/>
                  </a:lnTo>
                  <a:lnTo>
                    <a:pt x="0" y="287521"/>
                  </a:lnTo>
                  <a:lnTo>
                    <a:pt x="220" y="232631"/>
                  </a:lnTo>
                  <a:lnTo>
                    <a:pt x="1761" y="188908"/>
                  </a:lnTo>
                  <a:lnTo>
                    <a:pt x="14089" y="118775"/>
                  </a:lnTo>
                  <a:lnTo>
                    <a:pt x="31075" y="84383"/>
                  </a:lnTo>
                  <a:lnTo>
                    <a:pt x="84383" y="31075"/>
                  </a:lnTo>
                  <a:lnTo>
                    <a:pt x="118775" y="14089"/>
                  </a:lnTo>
                  <a:lnTo>
                    <a:pt x="189068" y="1761"/>
                  </a:lnTo>
                  <a:lnTo>
                    <a:pt x="233170" y="220"/>
                  </a:lnTo>
                  <a:lnTo>
                    <a:pt x="288800" y="0"/>
                  </a:lnTo>
                  <a:lnTo>
                    <a:pt x="287521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8" name="object 118"/>
            <p:cNvSpPr txBox="1"/>
            <p:nvPr/>
          </p:nvSpPr>
          <p:spPr>
            <a:xfrm>
              <a:off x="4554141" y="3714751"/>
              <a:ext cx="692943" cy="268640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lang="en-US" altLang="zh-CN" sz="1687" spc="56" dirty="0">
                  <a:latin typeface="Arial"/>
                  <a:cs typeface="Arial"/>
                </a:rPr>
                <a:t>p</a:t>
              </a:r>
              <a:r>
                <a:rPr lang="en-US" altLang="zh-CN" sz="1687" dirty="0">
                  <a:latin typeface="Arial"/>
                  <a:cs typeface="Arial"/>
                </a:rPr>
                <a:t>r</a:t>
              </a:r>
              <a:r>
                <a:rPr lang="en-US" altLang="zh-CN" sz="1687" spc="35" dirty="0">
                  <a:latin typeface="Arial"/>
                  <a:cs typeface="Arial"/>
                </a:rPr>
                <a:t>edict</a:t>
              </a:r>
              <a:endParaRPr lang="en-US" altLang="zh-CN" sz="1687" dirty="0">
                <a:latin typeface="Arial"/>
                <a:cs typeface="Arial"/>
              </a:endParaRPr>
            </a:p>
          </p:txBody>
        </p:sp>
        <p:sp>
          <p:nvSpPr>
            <p:cNvPr id="119" name="object 119"/>
            <p:cNvSpPr txBox="1"/>
            <p:nvPr/>
          </p:nvSpPr>
          <p:spPr>
            <a:xfrm>
              <a:off x="4732735" y="4214813"/>
              <a:ext cx="351383" cy="268640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687" spc="-4" dirty="0">
                  <a:latin typeface="Arial"/>
                  <a:cs typeface="Arial"/>
                </a:rPr>
                <a:t>this</a:t>
              </a:r>
              <a:endParaRPr sz="1687" dirty="0">
                <a:latin typeface="Arial"/>
                <a:cs typeface="Arial"/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6502509" y="3540228"/>
              <a:ext cx="0" cy="606326"/>
            </a:xfrm>
            <a:custGeom>
              <a:avLst/>
              <a:gdLst/>
              <a:ahLst/>
              <a:cxnLst/>
              <a:rect l="l" t="t" r="r" b="b"/>
              <a:pathLst>
                <a:path h="862329">
                  <a:moveTo>
                    <a:pt x="0" y="0"/>
                  </a:moveTo>
                  <a:lnTo>
                    <a:pt x="0" y="86173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459647" y="413721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0"/>
                  </a:lnTo>
                  <a:lnTo>
                    <a:pt x="60960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6017368" y="3638990"/>
              <a:ext cx="980480" cy="432197"/>
            </a:xfrm>
            <a:custGeom>
              <a:avLst/>
              <a:gdLst/>
              <a:ahLst/>
              <a:cxnLst/>
              <a:rect l="l" t="t" r="r" b="b"/>
              <a:pathLst>
                <a:path w="1394459" h="614679">
                  <a:moveTo>
                    <a:pt x="1106500" y="0"/>
                  </a:moveTo>
                  <a:lnTo>
                    <a:pt x="288798" y="0"/>
                  </a:lnTo>
                  <a:lnTo>
                    <a:pt x="233170" y="220"/>
                  </a:lnTo>
                  <a:lnTo>
                    <a:pt x="189068" y="1760"/>
                  </a:lnTo>
                  <a:lnTo>
                    <a:pt x="118770" y="14084"/>
                  </a:lnTo>
                  <a:lnTo>
                    <a:pt x="84377" y="31073"/>
                  </a:lnTo>
                  <a:lnTo>
                    <a:pt x="31068" y="84378"/>
                  </a:lnTo>
                  <a:lnTo>
                    <a:pt x="14084" y="118770"/>
                  </a:lnTo>
                  <a:lnTo>
                    <a:pt x="1754" y="189068"/>
                  </a:lnTo>
                  <a:lnTo>
                    <a:pt x="220" y="232629"/>
                  </a:lnTo>
                  <a:lnTo>
                    <a:pt x="0" y="287515"/>
                  </a:lnTo>
                  <a:lnTo>
                    <a:pt x="5" y="326897"/>
                  </a:lnTo>
                  <a:lnTo>
                    <a:pt x="220" y="381242"/>
                  </a:lnTo>
                  <a:lnTo>
                    <a:pt x="1778" y="425505"/>
                  </a:lnTo>
                  <a:lnTo>
                    <a:pt x="14084" y="495642"/>
                  </a:lnTo>
                  <a:lnTo>
                    <a:pt x="31068" y="530034"/>
                  </a:lnTo>
                  <a:lnTo>
                    <a:pt x="84377" y="583339"/>
                  </a:lnTo>
                  <a:lnTo>
                    <a:pt x="118770" y="600328"/>
                  </a:lnTo>
                  <a:lnTo>
                    <a:pt x="188907" y="612652"/>
                  </a:lnTo>
                  <a:lnTo>
                    <a:pt x="232629" y="614193"/>
                  </a:lnTo>
                  <a:lnTo>
                    <a:pt x="287515" y="614413"/>
                  </a:lnTo>
                  <a:lnTo>
                    <a:pt x="1105217" y="614413"/>
                  </a:lnTo>
                  <a:lnTo>
                    <a:pt x="1160850" y="614193"/>
                  </a:lnTo>
                  <a:lnTo>
                    <a:pt x="1204952" y="612652"/>
                  </a:lnTo>
                  <a:lnTo>
                    <a:pt x="1275245" y="600328"/>
                  </a:lnTo>
                  <a:lnTo>
                    <a:pt x="1309638" y="583339"/>
                  </a:lnTo>
                  <a:lnTo>
                    <a:pt x="1362947" y="530034"/>
                  </a:lnTo>
                  <a:lnTo>
                    <a:pt x="1379931" y="495642"/>
                  </a:lnTo>
                  <a:lnTo>
                    <a:pt x="1392260" y="425345"/>
                  </a:lnTo>
                  <a:lnTo>
                    <a:pt x="1393795" y="381784"/>
                  </a:lnTo>
                  <a:lnTo>
                    <a:pt x="1394015" y="326897"/>
                  </a:lnTo>
                  <a:lnTo>
                    <a:pt x="1394010" y="287515"/>
                  </a:lnTo>
                  <a:lnTo>
                    <a:pt x="1393795" y="233170"/>
                  </a:lnTo>
                  <a:lnTo>
                    <a:pt x="1392236" y="188907"/>
                  </a:lnTo>
                  <a:lnTo>
                    <a:pt x="1379931" y="118770"/>
                  </a:lnTo>
                  <a:lnTo>
                    <a:pt x="1362947" y="84378"/>
                  </a:lnTo>
                  <a:lnTo>
                    <a:pt x="1309638" y="31073"/>
                  </a:lnTo>
                  <a:lnTo>
                    <a:pt x="1275245" y="14084"/>
                  </a:lnTo>
                  <a:lnTo>
                    <a:pt x="1205112" y="1760"/>
                  </a:lnTo>
                  <a:lnTo>
                    <a:pt x="1161391" y="220"/>
                  </a:lnTo>
                  <a:lnTo>
                    <a:pt x="1106500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6017368" y="3638990"/>
              <a:ext cx="980480" cy="432197"/>
            </a:xfrm>
            <a:custGeom>
              <a:avLst/>
              <a:gdLst/>
              <a:ahLst/>
              <a:cxnLst/>
              <a:rect l="l" t="t" r="r" b="b"/>
              <a:pathLst>
                <a:path w="1394459" h="614679">
                  <a:moveTo>
                    <a:pt x="287521" y="0"/>
                  </a:moveTo>
                  <a:lnTo>
                    <a:pt x="1106502" y="0"/>
                  </a:lnTo>
                  <a:lnTo>
                    <a:pt x="1161393" y="220"/>
                  </a:lnTo>
                  <a:lnTo>
                    <a:pt x="1205114" y="1761"/>
                  </a:lnTo>
                  <a:lnTo>
                    <a:pt x="1275245" y="14089"/>
                  </a:lnTo>
                  <a:lnTo>
                    <a:pt x="1309638" y="31075"/>
                  </a:lnTo>
                  <a:lnTo>
                    <a:pt x="1362947" y="84383"/>
                  </a:lnTo>
                  <a:lnTo>
                    <a:pt x="1379931" y="118775"/>
                  </a:lnTo>
                  <a:lnTo>
                    <a:pt x="1392266" y="189068"/>
                  </a:lnTo>
                  <a:lnTo>
                    <a:pt x="1393807" y="233170"/>
                  </a:lnTo>
                  <a:lnTo>
                    <a:pt x="1394028" y="288800"/>
                  </a:lnTo>
                  <a:lnTo>
                    <a:pt x="1394028" y="326895"/>
                  </a:lnTo>
                  <a:lnTo>
                    <a:pt x="1393807" y="381785"/>
                  </a:lnTo>
                  <a:lnTo>
                    <a:pt x="1392266" y="425508"/>
                  </a:lnTo>
                  <a:lnTo>
                    <a:pt x="1379931" y="495641"/>
                  </a:lnTo>
                  <a:lnTo>
                    <a:pt x="1362947" y="530033"/>
                  </a:lnTo>
                  <a:lnTo>
                    <a:pt x="1309638" y="583340"/>
                  </a:lnTo>
                  <a:lnTo>
                    <a:pt x="1275245" y="600326"/>
                  </a:lnTo>
                  <a:lnTo>
                    <a:pt x="1204954" y="612655"/>
                  </a:lnTo>
                  <a:lnTo>
                    <a:pt x="1160853" y="614196"/>
                  </a:lnTo>
                  <a:lnTo>
                    <a:pt x="1105223" y="614417"/>
                  </a:lnTo>
                  <a:lnTo>
                    <a:pt x="287521" y="614417"/>
                  </a:lnTo>
                  <a:lnTo>
                    <a:pt x="232631" y="614196"/>
                  </a:lnTo>
                  <a:lnTo>
                    <a:pt x="188908" y="612655"/>
                  </a:lnTo>
                  <a:lnTo>
                    <a:pt x="118775" y="600326"/>
                  </a:lnTo>
                  <a:lnTo>
                    <a:pt x="84383" y="583340"/>
                  </a:lnTo>
                  <a:lnTo>
                    <a:pt x="31075" y="530033"/>
                  </a:lnTo>
                  <a:lnTo>
                    <a:pt x="14089" y="495641"/>
                  </a:lnTo>
                  <a:lnTo>
                    <a:pt x="1761" y="425348"/>
                  </a:lnTo>
                  <a:lnTo>
                    <a:pt x="220" y="381246"/>
                  </a:lnTo>
                  <a:lnTo>
                    <a:pt x="0" y="325616"/>
                  </a:lnTo>
                  <a:lnTo>
                    <a:pt x="0" y="287521"/>
                  </a:lnTo>
                  <a:lnTo>
                    <a:pt x="220" y="232631"/>
                  </a:lnTo>
                  <a:lnTo>
                    <a:pt x="1761" y="188908"/>
                  </a:lnTo>
                  <a:lnTo>
                    <a:pt x="14089" y="118775"/>
                  </a:lnTo>
                  <a:lnTo>
                    <a:pt x="31075" y="84383"/>
                  </a:lnTo>
                  <a:lnTo>
                    <a:pt x="84383" y="31075"/>
                  </a:lnTo>
                  <a:lnTo>
                    <a:pt x="118775" y="14089"/>
                  </a:lnTo>
                  <a:lnTo>
                    <a:pt x="189068" y="1761"/>
                  </a:lnTo>
                  <a:lnTo>
                    <a:pt x="233170" y="220"/>
                  </a:lnTo>
                  <a:lnTo>
                    <a:pt x="288800" y="0"/>
                  </a:lnTo>
                  <a:lnTo>
                    <a:pt x="287521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109853" y="3540228"/>
              <a:ext cx="0" cy="606326"/>
            </a:xfrm>
            <a:custGeom>
              <a:avLst/>
              <a:gdLst/>
              <a:ahLst/>
              <a:cxnLst/>
              <a:rect l="l" t="t" r="r" b="b"/>
              <a:pathLst>
                <a:path h="862329">
                  <a:moveTo>
                    <a:pt x="0" y="0"/>
                  </a:moveTo>
                  <a:lnTo>
                    <a:pt x="0" y="86173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066990" y="413721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0"/>
                  </a:lnTo>
                  <a:lnTo>
                    <a:pt x="60960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624711" y="3638990"/>
              <a:ext cx="980480" cy="432197"/>
            </a:xfrm>
            <a:custGeom>
              <a:avLst/>
              <a:gdLst/>
              <a:ahLst/>
              <a:cxnLst/>
              <a:rect l="l" t="t" r="r" b="b"/>
              <a:pathLst>
                <a:path w="1394459" h="614679">
                  <a:moveTo>
                    <a:pt x="1106500" y="0"/>
                  </a:moveTo>
                  <a:lnTo>
                    <a:pt x="288798" y="0"/>
                  </a:lnTo>
                  <a:lnTo>
                    <a:pt x="233165" y="220"/>
                  </a:lnTo>
                  <a:lnTo>
                    <a:pt x="189063" y="1760"/>
                  </a:lnTo>
                  <a:lnTo>
                    <a:pt x="118770" y="14084"/>
                  </a:lnTo>
                  <a:lnTo>
                    <a:pt x="84377" y="31073"/>
                  </a:lnTo>
                  <a:lnTo>
                    <a:pt x="31068" y="84378"/>
                  </a:lnTo>
                  <a:lnTo>
                    <a:pt x="14084" y="118770"/>
                  </a:lnTo>
                  <a:lnTo>
                    <a:pt x="1754" y="189068"/>
                  </a:lnTo>
                  <a:lnTo>
                    <a:pt x="220" y="232629"/>
                  </a:lnTo>
                  <a:lnTo>
                    <a:pt x="0" y="287515"/>
                  </a:lnTo>
                  <a:lnTo>
                    <a:pt x="5" y="326897"/>
                  </a:lnTo>
                  <a:lnTo>
                    <a:pt x="220" y="381242"/>
                  </a:lnTo>
                  <a:lnTo>
                    <a:pt x="1778" y="425505"/>
                  </a:lnTo>
                  <a:lnTo>
                    <a:pt x="14084" y="495642"/>
                  </a:lnTo>
                  <a:lnTo>
                    <a:pt x="31068" y="530034"/>
                  </a:lnTo>
                  <a:lnTo>
                    <a:pt x="84377" y="583339"/>
                  </a:lnTo>
                  <a:lnTo>
                    <a:pt x="118770" y="600328"/>
                  </a:lnTo>
                  <a:lnTo>
                    <a:pt x="188902" y="612652"/>
                  </a:lnTo>
                  <a:lnTo>
                    <a:pt x="232623" y="614193"/>
                  </a:lnTo>
                  <a:lnTo>
                    <a:pt x="287515" y="614413"/>
                  </a:lnTo>
                  <a:lnTo>
                    <a:pt x="1105217" y="614413"/>
                  </a:lnTo>
                  <a:lnTo>
                    <a:pt x="1160850" y="614193"/>
                  </a:lnTo>
                  <a:lnTo>
                    <a:pt x="1204952" y="612652"/>
                  </a:lnTo>
                  <a:lnTo>
                    <a:pt x="1275245" y="600328"/>
                  </a:lnTo>
                  <a:lnTo>
                    <a:pt x="1309638" y="583339"/>
                  </a:lnTo>
                  <a:lnTo>
                    <a:pt x="1362947" y="530034"/>
                  </a:lnTo>
                  <a:lnTo>
                    <a:pt x="1379931" y="495642"/>
                  </a:lnTo>
                  <a:lnTo>
                    <a:pt x="1392260" y="425345"/>
                  </a:lnTo>
                  <a:lnTo>
                    <a:pt x="1393795" y="381784"/>
                  </a:lnTo>
                  <a:lnTo>
                    <a:pt x="1394015" y="326897"/>
                  </a:lnTo>
                  <a:lnTo>
                    <a:pt x="1394010" y="287515"/>
                  </a:lnTo>
                  <a:lnTo>
                    <a:pt x="1393795" y="233170"/>
                  </a:lnTo>
                  <a:lnTo>
                    <a:pt x="1392236" y="188907"/>
                  </a:lnTo>
                  <a:lnTo>
                    <a:pt x="1379931" y="118770"/>
                  </a:lnTo>
                  <a:lnTo>
                    <a:pt x="1362947" y="84378"/>
                  </a:lnTo>
                  <a:lnTo>
                    <a:pt x="1309638" y="31073"/>
                  </a:lnTo>
                  <a:lnTo>
                    <a:pt x="1275245" y="14084"/>
                  </a:lnTo>
                  <a:lnTo>
                    <a:pt x="1205112" y="1760"/>
                  </a:lnTo>
                  <a:lnTo>
                    <a:pt x="1161391" y="220"/>
                  </a:lnTo>
                  <a:lnTo>
                    <a:pt x="1106500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624711" y="3638990"/>
              <a:ext cx="980480" cy="432197"/>
            </a:xfrm>
            <a:custGeom>
              <a:avLst/>
              <a:gdLst/>
              <a:ahLst/>
              <a:cxnLst/>
              <a:rect l="l" t="t" r="r" b="b"/>
              <a:pathLst>
                <a:path w="1394459" h="614679">
                  <a:moveTo>
                    <a:pt x="287521" y="0"/>
                  </a:moveTo>
                  <a:lnTo>
                    <a:pt x="1106502" y="0"/>
                  </a:lnTo>
                  <a:lnTo>
                    <a:pt x="1161393" y="220"/>
                  </a:lnTo>
                  <a:lnTo>
                    <a:pt x="1205114" y="1761"/>
                  </a:lnTo>
                  <a:lnTo>
                    <a:pt x="1275245" y="14089"/>
                  </a:lnTo>
                  <a:lnTo>
                    <a:pt x="1309638" y="31075"/>
                  </a:lnTo>
                  <a:lnTo>
                    <a:pt x="1362947" y="84383"/>
                  </a:lnTo>
                  <a:lnTo>
                    <a:pt x="1379931" y="118775"/>
                  </a:lnTo>
                  <a:lnTo>
                    <a:pt x="1392266" y="189068"/>
                  </a:lnTo>
                  <a:lnTo>
                    <a:pt x="1393807" y="233170"/>
                  </a:lnTo>
                  <a:lnTo>
                    <a:pt x="1394028" y="288800"/>
                  </a:lnTo>
                  <a:lnTo>
                    <a:pt x="1394028" y="326895"/>
                  </a:lnTo>
                  <a:lnTo>
                    <a:pt x="1393807" y="381785"/>
                  </a:lnTo>
                  <a:lnTo>
                    <a:pt x="1392266" y="425508"/>
                  </a:lnTo>
                  <a:lnTo>
                    <a:pt x="1379931" y="495641"/>
                  </a:lnTo>
                  <a:lnTo>
                    <a:pt x="1362947" y="530033"/>
                  </a:lnTo>
                  <a:lnTo>
                    <a:pt x="1309638" y="583340"/>
                  </a:lnTo>
                  <a:lnTo>
                    <a:pt x="1275245" y="600326"/>
                  </a:lnTo>
                  <a:lnTo>
                    <a:pt x="1204954" y="612655"/>
                  </a:lnTo>
                  <a:lnTo>
                    <a:pt x="1160853" y="614196"/>
                  </a:lnTo>
                  <a:lnTo>
                    <a:pt x="1105223" y="614417"/>
                  </a:lnTo>
                  <a:lnTo>
                    <a:pt x="287521" y="614417"/>
                  </a:lnTo>
                  <a:lnTo>
                    <a:pt x="232631" y="614196"/>
                  </a:lnTo>
                  <a:lnTo>
                    <a:pt x="188908" y="612655"/>
                  </a:lnTo>
                  <a:lnTo>
                    <a:pt x="118775" y="600326"/>
                  </a:lnTo>
                  <a:lnTo>
                    <a:pt x="84383" y="583340"/>
                  </a:lnTo>
                  <a:lnTo>
                    <a:pt x="31075" y="530033"/>
                  </a:lnTo>
                  <a:lnTo>
                    <a:pt x="14089" y="495641"/>
                  </a:lnTo>
                  <a:lnTo>
                    <a:pt x="1761" y="425348"/>
                  </a:lnTo>
                  <a:lnTo>
                    <a:pt x="220" y="381246"/>
                  </a:lnTo>
                  <a:lnTo>
                    <a:pt x="0" y="325616"/>
                  </a:lnTo>
                  <a:lnTo>
                    <a:pt x="0" y="287521"/>
                  </a:lnTo>
                  <a:lnTo>
                    <a:pt x="220" y="232631"/>
                  </a:lnTo>
                  <a:lnTo>
                    <a:pt x="1761" y="188908"/>
                  </a:lnTo>
                  <a:lnTo>
                    <a:pt x="14089" y="118775"/>
                  </a:lnTo>
                  <a:lnTo>
                    <a:pt x="31075" y="84383"/>
                  </a:lnTo>
                  <a:lnTo>
                    <a:pt x="84383" y="31075"/>
                  </a:lnTo>
                  <a:lnTo>
                    <a:pt x="118775" y="14089"/>
                  </a:lnTo>
                  <a:lnTo>
                    <a:pt x="189068" y="1761"/>
                  </a:lnTo>
                  <a:lnTo>
                    <a:pt x="233170" y="220"/>
                  </a:lnTo>
                  <a:lnTo>
                    <a:pt x="288800" y="0"/>
                  </a:lnTo>
                  <a:lnTo>
                    <a:pt x="287521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8" name="object 128"/>
            <p:cNvSpPr txBox="1"/>
            <p:nvPr/>
          </p:nvSpPr>
          <p:spPr>
            <a:xfrm>
              <a:off x="6161484" y="3714750"/>
              <a:ext cx="2300288" cy="782499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algn="ctr">
                <a:spcBef>
                  <a:spcPts val="70"/>
                </a:spcBef>
                <a:tabLst>
                  <a:tab pos="448254" algn="l"/>
                  <a:tab pos="1606840" algn="l"/>
                  <a:tab pos="2055541" algn="l"/>
                </a:tabLst>
              </a:pPr>
              <a:r>
                <a:rPr lang="en-US" altLang="zh-CN" sz="1687" spc="56" dirty="0">
                  <a:latin typeface="Arial"/>
                  <a:cs typeface="Arial"/>
                </a:rPr>
                <a:t>p</a:t>
              </a:r>
              <a:r>
                <a:rPr lang="en-US" altLang="zh-CN" sz="1687" dirty="0">
                  <a:latin typeface="Arial"/>
                  <a:cs typeface="Arial"/>
                </a:rPr>
                <a:t>r</a:t>
              </a:r>
              <a:r>
                <a:rPr lang="en-US" altLang="zh-CN" sz="1687" spc="35" dirty="0">
                  <a:latin typeface="Arial"/>
                  <a:cs typeface="Arial"/>
                </a:rPr>
                <a:t>edict</a:t>
              </a:r>
              <a:r>
                <a:rPr sz="1687" dirty="0">
                  <a:latin typeface="Arial"/>
                  <a:cs typeface="Arial"/>
                </a:rPr>
                <a:t>	</a:t>
              </a:r>
              <a:r>
                <a:rPr lang="en-US" altLang="zh-CN" sz="1687" spc="56" dirty="0">
                  <a:latin typeface="Arial"/>
                  <a:cs typeface="Arial"/>
                </a:rPr>
                <a:t>p</a:t>
              </a:r>
              <a:r>
                <a:rPr lang="en-US" altLang="zh-CN" sz="1687" dirty="0">
                  <a:latin typeface="Arial"/>
                  <a:cs typeface="Arial"/>
                </a:rPr>
                <a:t>r</a:t>
              </a:r>
              <a:r>
                <a:rPr lang="en-US" altLang="zh-CN" sz="1687" spc="35" dirty="0">
                  <a:latin typeface="Arial"/>
                  <a:cs typeface="Arial"/>
                </a:rPr>
                <a:t>edict</a:t>
              </a:r>
              <a:endParaRPr lang="en-US" altLang="zh-CN" sz="1687" dirty="0">
                <a:latin typeface="Arial"/>
                <a:cs typeface="Arial"/>
              </a:endParaRPr>
            </a:p>
            <a:p>
              <a:pPr>
                <a:spcBef>
                  <a:spcPts val="11"/>
                </a:spcBef>
              </a:pPr>
              <a:endParaRPr sz="1652" dirty="0">
                <a:latin typeface="Times New Roman"/>
                <a:cs typeface="Times New Roman"/>
              </a:endParaRPr>
            </a:p>
            <a:p>
              <a:pPr marR="32146" algn="ctr">
                <a:tabLst>
                  <a:tab pos="1669346" algn="l"/>
                </a:tabLst>
              </a:pPr>
              <a:r>
                <a:rPr sz="1687" spc="-4" dirty="0">
                  <a:latin typeface="Arial"/>
                  <a:cs typeface="Arial"/>
                </a:rPr>
                <a:t>movie	</a:t>
              </a:r>
              <a:r>
                <a:rPr sz="1687" spc="63" dirty="0">
                  <a:latin typeface="Arial"/>
                  <a:cs typeface="Arial"/>
                </a:rPr>
                <a:t>&lt;/s&gt;</a:t>
              </a:r>
              <a:endParaRPr sz="1687" dirty="0">
                <a:latin typeface="Arial"/>
                <a:cs typeface="Arial"/>
              </a:endParaRPr>
            </a:p>
          </p:txBody>
        </p:sp>
        <p:sp>
          <p:nvSpPr>
            <p:cNvPr id="129" name="object 129"/>
            <p:cNvSpPr/>
            <p:nvPr/>
          </p:nvSpPr>
          <p:spPr>
            <a:xfrm>
              <a:off x="1042896" y="2787687"/>
              <a:ext cx="551408" cy="266998"/>
            </a:xfrm>
            <a:custGeom>
              <a:avLst/>
              <a:gdLst/>
              <a:ahLst/>
              <a:cxnLst/>
              <a:rect l="l" t="t" r="r" b="b"/>
              <a:pathLst>
                <a:path w="784225" h="379729">
                  <a:moveTo>
                    <a:pt x="783987" y="0"/>
                  </a:moveTo>
                  <a:lnTo>
                    <a:pt x="11430" y="374019"/>
                  </a:lnTo>
                  <a:lnTo>
                    <a:pt x="0" y="379553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0" name="object 130"/>
            <p:cNvSpPr/>
            <p:nvPr/>
          </p:nvSpPr>
          <p:spPr>
            <a:xfrm>
              <a:off x="973774" y="3012091"/>
              <a:ext cx="95994" cy="77242"/>
            </a:xfrm>
            <a:custGeom>
              <a:avLst/>
              <a:gdLst/>
              <a:ahLst/>
              <a:cxnLst/>
              <a:rect l="l" t="t" r="r" b="b"/>
              <a:pathLst>
                <a:path w="136525" h="109854">
                  <a:moveTo>
                    <a:pt x="83172" y="0"/>
                  </a:moveTo>
                  <a:lnTo>
                    <a:pt x="0" y="107988"/>
                  </a:lnTo>
                  <a:lnTo>
                    <a:pt x="136296" y="109727"/>
                  </a:lnTo>
                  <a:lnTo>
                    <a:pt x="831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1" name="object 131"/>
            <p:cNvSpPr/>
            <p:nvPr/>
          </p:nvSpPr>
          <p:spPr>
            <a:xfrm>
              <a:off x="289380" y="3233824"/>
              <a:ext cx="1267123" cy="0"/>
            </a:xfrm>
            <a:custGeom>
              <a:avLst/>
              <a:gdLst/>
              <a:ahLst/>
              <a:cxnLst/>
              <a:rect l="l" t="t" r="r" b="b"/>
              <a:pathLst>
                <a:path w="1802130">
                  <a:moveTo>
                    <a:pt x="0" y="0"/>
                  </a:moveTo>
                  <a:lnTo>
                    <a:pt x="1789023" y="0"/>
                  </a:lnTo>
                  <a:lnTo>
                    <a:pt x="180172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547291" y="3190961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19" h="121920">
                  <a:moveTo>
                    <a:pt x="0" y="0"/>
                  </a:moveTo>
                  <a:lnTo>
                    <a:pt x="0" y="121919"/>
                  </a:lnTo>
                  <a:lnTo>
                    <a:pt x="121919" y="60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3" name="object 133"/>
            <p:cNvSpPr/>
            <p:nvPr/>
          </p:nvSpPr>
          <p:spPr>
            <a:xfrm>
              <a:off x="577934" y="2990551"/>
              <a:ext cx="766614" cy="437555"/>
            </a:xfrm>
            <a:custGeom>
              <a:avLst/>
              <a:gdLst/>
              <a:ahLst/>
              <a:cxnLst/>
              <a:rect l="l" t="t" r="r" b="b"/>
              <a:pathLst>
                <a:path w="1090295" h="622300">
                  <a:moveTo>
                    <a:pt x="798963" y="0"/>
                  </a:moveTo>
                  <a:lnTo>
                    <a:pt x="292505" y="0"/>
                  </a:lnTo>
                  <a:lnTo>
                    <a:pt x="236161" y="223"/>
                  </a:lnTo>
                  <a:lnTo>
                    <a:pt x="191494" y="1784"/>
                  </a:lnTo>
                  <a:lnTo>
                    <a:pt x="120299" y="14274"/>
                  </a:lnTo>
                  <a:lnTo>
                    <a:pt x="85465" y="31476"/>
                  </a:lnTo>
                  <a:lnTo>
                    <a:pt x="55531" y="55530"/>
                  </a:lnTo>
                  <a:lnTo>
                    <a:pt x="31473" y="85462"/>
                  </a:lnTo>
                  <a:lnTo>
                    <a:pt x="14269" y="120294"/>
                  </a:lnTo>
                  <a:lnTo>
                    <a:pt x="1778" y="191493"/>
                  </a:lnTo>
                  <a:lnTo>
                    <a:pt x="222" y="235615"/>
                  </a:lnTo>
                  <a:lnTo>
                    <a:pt x="0" y="291211"/>
                  </a:lnTo>
                  <a:lnTo>
                    <a:pt x="5" y="331089"/>
                  </a:lnTo>
                  <a:lnTo>
                    <a:pt x="222" y="386137"/>
                  </a:lnTo>
                  <a:lnTo>
                    <a:pt x="1783" y="430804"/>
                  </a:lnTo>
                  <a:lnTo>
                    <a:pt x="14269" y="501992"/>
                  </a:lnTo>
                  <a:lnTo>
                    <a:pt x="31473" y="536832"/>
                  </a:lnTo>
                  <a:lnTo>
                    <a:pt x="55531" y="566767"/>
                  </a:lnTo>
                  <a:lnTo>
                    <a:pt x="85465" y="590823"/>
                  </a:lnTo>
                  <a:lnTo>
                    <a:pt x="120299" y="608025"/>
                  </a:lnTo>
                  <a:lnTo>
                    <a:pt x="191332" y="620515"/>
                  </a:lnTo>
                  <a:lnTo>
                    <a:pt x="235615" y="622076"/>
                  </a:lnTo>
                  <a:lnTo>
                    <a:pt x="291209" y="622300"/>
                  </a:lnTo>
                  <a:lnTo>
                    <a:pt x="797667" y="622300"/>
                  </a:lnTo>
                  <a:lnTo>
                    <a:pt x="854011" y="622076"/>
                  </a:lnTo>
                  <a:lnTo>
                    <a:pt x="898680" y="620515"/>
                  </a:lnTo>
                  <a:lnTo>
                    <a:pt x="969879" y="608025"/>
                  </a:lnTo>
                  <a:lnTo>
                    <a:pt x="1004712" y="590823"/>
                  </a:lnTo>
                  <a:lnTo>
                    <a:pt x="1034643" y="566767"/>
                  </a:lnTo>
                  <a:lnTo>
                    <a:pt x="1058698" y="536832"/>
                  </a:lnTo>
                  <a:lnTo>
                    <a:pt x="1075899" y="501992"/>
                  </a:lnTo>
                  <a:lnTo>
                    <a:pt x="1088395" y="430804"/>
                  </a:lnTo>
                  <a:lnTo>
                    <a:pt x="1089951" y="386683"/>
                  </a:lnTo>
                  <a:lnTo>
                    <a:pt x="1090174" y="331089"/>
                  </a:lnTo>
                  <a:lnTo>
                    <a:pt x="1090169" y="291211"/>
                  </a:lnTo>
                  <a:lnTo>
                    <a:pt x="1089951" y="236162"/>
                  </a:lnTo>
                  <a:lnTo>
                    <a:pt x="1088390" y="191493"/>
                  </a:lnTo>
                  <a:lnTo>
                    <a:pt x="1075899" y="120294"/>
                  </a:lnTo>
                  <a:lnTo>
                    <a:pt x="1058698" y="85462"/>
                  </a:lnTo>
                  <a:lnTo>
                    <a:pt x="1034643" y="55530"/>
                  </a:lnTo>
                  <a:lnTo>
                    <a:pt x="1004712" y="31476"/>
                  </a:lnTo>
                  <a:lnTo>
                    <a:pt x="969879" y="14274"/>
                  </a:lnTo>
                  <a:lnTo>
                    <a:pt x="898842" y="1784"/>
                  </a:lnTo>
                  <a:lnTo>
                    <a:pt x="854558" y="223"/>
                  </a:lnTo>
                  <a:lnTo>
                    <a:pt x="798963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4" name="object 134"/>
            <p:cNvSpPr/>
            <p:nvPr/>
          </p:nvSpPr>
          <p:spPr>
            <a:xfrm>
              <a:off x="577934" y="2990551"/>
              <a:ext cx="766614" cy="437555"/>
            </a:xfrm>
            <a:custGeom>
              <a:avLst/>
              <a:gdLst/>
              <a:ahLst/>
              <a:cxnLst/>
              <a:rect l="l" t="t" r="r" b="b"/>
              <a:pathLst>
                <a:path w="1090295" h="622300">
                  <a:moveTo>
                    <a:pt x="291211" y="0"/>
                  </a:moveTo>
                  <a:lnTo>
                    <a:pt x="798963" y="0"/>
                  </a:lnTo>
                  <a:lnTo>
                    <a:pt x="854558" y="222"/>
                  </a:lnTo>
                  <a:lnTo>
                    <a:pt x="898841" y="1783"/>
                  </a:lnTo>
                  <a:lnTo>
                    <a:pt x="969874" y="14270"/>
                  </a:lnTo>
                  <a:lnTo>
                    <a:pt x="1004708" y="31474"/>
                  </a:lnTo>
                  <a:lnTo>
                    <a:pt x="1034642" y="55532"/>
                  </a:lnTo>
                  <a:lnTo>
                    <a:pt x="1058699" y="85466"/>
                  </a:lnTo>
                  <a:lnTo>
                    <a:pt x="1075903" y="120299"/>
                  </a:lnTo>
                  <a:lnTo>
                    <a:pt x="1088390" y="191494"/>
                  </a:lnTo>
                  <a:lnTo>
                    <a:pt x="1089951" y="236161"/>
                  </a:lnTo>
                  <a:lnTo>
                    <a:pt x="1090174" y="292505"/>
                  </a:lnTo>
                  <a:lnTo>
                    <a:pt x="1090174" y="331089"/>
                  </a:lnTo>
                  <a:lnTo>
                    <a:pt x="1089951" y="386683"/>
                  </a:lnTo>
                  <a:lnTo>
                    <a:pt x="1088390" y="430967"/>
                  </a:lnTo>
                  <a:lnTo>
                    <a:pt x="1075903" y="502000"/>
                  </a:lnTo>
                  <a:lnTo>
                    <a:pt x="1058699" y="536833"/>
                  </a:lnTo>
                  <a:lnTo>
                    <a:pt x="1034642" y="566767"/>
                  </a:lnTo>
                  <a:lnTo>
                    <a:pt x="1004708" y="590825"/>
                  </a:lnTo>
                  <a:lnTo>
                    <a:pt x="969874" y="608029"/>
                  </a:lnTo>
                  <a:lnTo>
                    <a:pt x="898680" y="620516"/>
                  </a:lnTo>
                  <a:lnTo>
                    <a:pt x="854012" y="622077"/>
                  </a:lnTo>
                  <a:lnTo>
                    <a:pt x="797669" y="622300"/>
                  </a:lnTo>
                  <a:lnTo>
                    <a:pt x="291211" y="622300"/>
                  </a:lnTo>
                  <a:lnTo>
                    <a:pt x="235616" y="622077"/>
                  </a:lnTo>
                  <a:lnTo>
                    <a:pt x="191332" y="620516"/>
                  </a:lnTo>
                  <a:lnTo>
                    <a:pt x="120299" y="608029"/>
                  </a:lnTo>
                  <a:lnTo>
                    <a:pt x="85466" y="590825"/>
                  </a:lnTo>
                  <a:lnTo>
                    <a:pt x="55532" y="566767"/>
                  </a:lnTo>
                  <a:lnTo>
                    <a:pt x="31474" y="536833"/>
                  </a:lnTo>
                  <a:lnTo>
                    <a:pt x="14270" y="502000"/>
                  </a:lnTo>
                  <a:lnTo>
                    <a:pt x="1783" y="430805"/>
                  </a:lnTo>
                  <a:lnTo>
                    <a:pt x="222" y="386138"/>
                  </a:lnTo>
                  <a:lnTo>
                    <a:pt x="0" y="329794"/>
                  </a:lnTo>
                  <a:lnTo>
                    <a:pt x="0" y="291211"/>
                  </a:lnTo>
                  <a:lnTo>
                    <a:pt x="222" y="235616"/>
                  </a:lnTo>
                  <a:lnTo>
                    <a:pt x="1783" y="191332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91494" y="1783"/>
                  </a:lnTo>
                  <a:lnTo>
                    <a:pt x="236161" y="222"/>
                  </a:lnTo>
                  <a:lnTo>
                    <a:pt x="292505" y="0"/>
                  </a:lnTo>
                  <a:lnTo>
                    <a:pt x="291211" y="0"/>
                  </a:lnTo>
                  <a:close/>
                </a:path>
              </a:pathLst>
            </a:custGeom>
            <a:ln w="25399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5" name="object 135"/>
            <p:cNvSpPr txBox="1"/>
            <p:nvPr/>
          </p:nvSpPr>
          <p:spPr>
            <a:xfrm>
              <a:off x="678656" y="3062883"/>
              <a:ext cx="565696" cy="268640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687" spc="-49" dirty="0">
                  <a:latin typeface="Arial"/>
                  <a:cs typeface="Arial"/>
                </a:rPr>
                <a:t>LSTM</a:t>
              </a:r>
              <a:endParaRPr sz="1687">
                <a:latin typeface="Arial"/>
                <a:cs typeface="Arial"/>
              </a:endParaRPr>
            </a:p>
          </p:txBody>
        </p:sp>
        <p:sp>
          <p:nvSpPr>
            <p:cNvPr id="136" name="object 136"/>
            <p:cNvSpPr/>
            <p:nvPr/>
          </p:nvSpPr>
          <p:spPr>
            <a:xfrm>
              <a:off x="1676754" y="2921079"/>
              <a:ext cx="186630" cy="626864"/>
            </a:xfrm>
            <a:custGeom>
              <a:avLst/>
              <a:gdLst/>
              <a:ahLst/>
              <a:cxnLst/>
              <a:rect l="l" t="t" r="r" b="b"/>
              <a:pathLst>
                <a:path w="265430" h="891539">
                  <a:moveTo>
                    <a:pt x="0" y="0"/>
                  </a:moveTo>
                  <a:lnTo>
                    <a:pt x="265076" y="0"/>
                  </a:lnTo>
                  <a:lnTo>
                    <a:pt x="265076" y="891049"/>
                  </a:lnTo>
                  <a:lnTo>
                    <a:pt x="0" y="89104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666548" y="2921425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671847" y="2929013"/>
              <a:ext cx="196194" cy="196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666548" y="3121674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671847" y="3129262"/>
              <a:ext cx="196194" cy="196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666548" y="3321912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1671847" y="3329501"/>
              <a:ext cx="196194" cy="196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3" name="object 143"/>
            <p:cNvSpPr txBox="1"/>
            <p:nvPr/>
          </p:nvSpPr>
          <p:spPr>
            <a:xfrm>
              <a:off x="1383458" y="1797713"/>
              <a:ext cx="7045970" cy="398483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1856"/>
                </a:spcBef>
                <a:tabLst>
                  <a:tab pos="1830074" algn="l"/>
                  <a:tab pos="3080186" algn="l"/>
                  <a:tab pos="4749978" algn="l"/>
                  <a:tab pos="6178678" algn="l"/>
                </a:tabLst>
              </a:pPr>
              <a:r>
                <a:rPr sz="2531" spc="127" dirty="0">
                  <a:latin typeface="Arial"/>
                  <a:cs typeface="Arial"/>
                </a:rPr>
                <a:t>&lt;s&gt;	</a:t>
              </a:r>
              <a:r>
                <a:rPr sz="2531" dirty="0">
                  <a:latin typeface="Arial"/>
                  <a:cs typeface="Arial"/>
                </a:rPr>
                <a:t>I	</a:t>
              </a:r>
              <a:r>
                <a:rPr sz="2531" spc="-4" dirty="0">
                  <a:latin typeface="Arial"/>
                  <a:cs typeface="Arial"/>
                </a:rPr>
                <a:t>hate	this	movie</a:t>
              </a:r>
              <a:endParaRPr sz="2531" dirty="0">
                <a:latin typeface="Arial"/>
                <a:cs typeface="Arial"/>
              </a:endParaRPr>
            </a:p>
          </p:txBody>
        </p:sp>
        <p:sp>
          <p:nvSpPr>
            <p:cNvPr id="144" name="object 144"/>
            <p:cNvSpPr/>
            <p:nvPr/>
          </p:nvSpPr>
          <p:spPr>
            <a:xfrm>
              <a:off x="1265328" y="2588563"/>
              <a:ext cx="823764" cy="186630"/>
            </a:xfrm>
            <a:custGeom>
              <a:avLst/>
              <a:gdLst/>
              <a:ahLst/>
              <a:cxnLst/>
              <a:rect l="l" t="t" r="r" b="b"/>
              <a:pathLst>
                <a:path w="1171575" h="265429">
                  <a:moveTo>
                    <a:pt x="0" y="265076"/>
                  </a:moveTo>
                  <a:lnTo>
                    <a:pt x="0" y="0"/>
                  </a:lnTo>
                  <a:lnTo>
                    <a:pt x="1171032" y="0"/>
                  </a:lnTo>
                  <a:lnTo>
                    <a:pt x="1171032" y="265076"/>
                  </a:lnTo>
                  <a:lnTo>
                    <a:pt x="0" y="265076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1245314" y="2573570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1273261" y="2583658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1445553" y="2573570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1473510" y="2583658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645802" y="2573570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673749" y="2583658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846040" y="2573570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2" name="object 152"/>
            <p:cNvSpPr/>
            <p:nvPr/>
          </p:nvSpPr>
          <p:spPr>
            <a:xfrm>
              <a:off x="1873997" y="2583658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3" name="object 153"/>
            <p:cNvSpPr/>
            <p:nvPr/>
          </p:nvSpPr>
          <p:spPr>
            <a:xfrm>
              <a:off x="1677022" y="2265140"/>
              <a:ext cx="0" cy="231725"/>
            </a:xfrm>
            <a:custGeom>
              <a:avLst/>
              <a:gdLst/>
              <a:ahLst/>
              <a:cxnLst/>
              <a:rect l="l" t="t" r="r" b="b"/>
              <a:pathLst>
                <a:path h="329564">
                  <a:moveTo>
                    <a:pt x="0" y="0"/>
                  </a:moveTo>
                  <a:lnTo>
                    <a:pt x="0" y="32905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4" name="object 154"/>
            <p:cNvSpPr/>
            <p:nvPr/>
          </p:nvSpPr>
          <p:spPr>
            <a:xfrm>
              <a:off x="1634160" y="2487578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19" h="121920">
                  <a:moveTo>
                    <a:pt x="121920" y="0"/>
                  </a:moveTo>
                  <a:lnTo>
                    <a:pt x="0" y="0"/>
                  </a:lnTo>
                  <a:lnTo>
                    <a:pt x="60960" y="121919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5" name="object 155"/>
            <p:cNvSpPr/>
            <p:nvPr/>
          </p:nvSpPr>
          <p:spPr>
            <a:xfrm>
              <a:off x="1760845" y="3540228"/>
              <a:ext cx="0" cy="606326"/>
            </a:xfrm>
            <a:custGeom>
              <a:avLst/>
              <a:gdLst/>
              <a:ahLst/>
              <a:cxnLst/>
              <a:rect l="l" t="t" r="r" b="b"/>
              <a:pathLst>
                <a:path h="862329">
                  <a:moveTo>
                    <a:pt x="0" y="0"/>
                  </a:moveTo>
                  <a:lnTo>
                    <a:pt x="0" y="861736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6" name="object 156"/>
            <p:cNvSpPr/>
            <p:nvPr/>
          </p:nvSpPr>
          <p:spPr>
            <a:xfrm>
              <a:off x="1717982" y="413721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19" h="121920">
                  <a:moveTo>
                    <a:pt x="121920" y="0"/>
                  </a:moveTo>
                  <a:lnTo>
                    <a:pt x="0" y="0"/>
                  </a:lnTo>
                  <a:lnTo>
                    <a:pt x="60960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7" name="object 157"/>
            <p:cNvSpPr/>
            <p:nvPr/>
          </p:nvSpPr>
          <p:spPr>
            <a:xfrm>
              <a:off x="1275703" y="3638990"/>
              <a:ext cx="980480" cy="432197"/>
            </a:xfrm>
            <a:custGeom>
              <a:avLst/>
              <a:gdLst/>
              <a:ahLst/>
              <a:cxnLst/>
              <a:rect l="l" t="t" r="r" b="b"/>
              <a:pathLst>
                <a:path w="1394460" h="614679">
                  <a:moveTo>
                    <a:pt x="1106500" y="0"/>
                  </a:moveTo>
                  <a:lnTo>
                    <a:pt x="288798" y="0"/>
                  </a:lnTo>
                  <a:lnTo>
                    <a:pt x="233170" y="220"/>
                  </a:lnTo>
                  <a:lnTo>
                    <a:pt x="189068" y="1760"/>
                  </a:lnTo>
                  <a:lnTo>
                    <a:pt x="118770" y="14084"/>
                  </a:lnTo>
                  <a:lnTo>
                    <a:pt x="84377" y="31073"/>
                  </a:lnTo>
                  <a:lnTo>
                    <a:pt x="31068" y="84378"/>
                  </a:lnTo>
                  <a:lnTo>
                    <a:pt x="14084" y="118770"/>
                  </a:lnTo>
                  <a:lnTo>
                    <a:pt x="1754" y="189068"/>
                  </a:lnTo>
                  <a:lnTo>
                    <a:pt x="220" y="232629"/>
                  </a:lnTo>
                  <a:lnTo>
                    <a:pt x="0" y="287515"/>
                  </a:lnTo>
                  <a:lnTo>
                    <a:pt x="5" y="326897"/>
                  </a:lnTo>
                  <a:lnTo>
                    <a:pt x="220" y="381242"/>
                  </a:lnTo>
                  <a:lnTo>
                    <a:pt x="1778" y="425505"/>
                  </a:lnTo>
                  <a:lnTo>
                    <a:pt x="14084" y="495642"/>
                  </a:lnTo>
                  <a:lnTo>
                    <a:pt x="31068" y="530034"/>
                  </a:lnTo>
                  <a:lnTo>
                    <a:pt x="84377" y="583339"/>
                  </a:lnTo>
                  <a:lnTo>
                    <a:pt x="118770" y="600328"/>
                  </a:lnTo>
                  <a:lnTo>
                    <a:pt x="188907" y="612652"/>
                  </a:lnTo>
                  <a:lnTo>
                    <a:pt x="232629" y="614193"/>
                  </a:lnTo>
                  <a:lnTo>
                    <a:pt x="287515" y="614413"/>
                  </a:lnTo>
                  <a:lnTo>
                    <a:pt x="1105217" y="614413"/>
                  </a:lnTo>
                  <a:lnTo>
                    <a:pt x="1160850" y="614193"/>
                  </a:lnTo>
                  <a:lnTo>
                    <a:pt x="1204952" y="612652"/>
                  </a:lnTo>
                  <a:lnTo>
                    <a:pt x="1275245" y="600328"/>
                  </a:lnTo>
                  <a:lnTo>
                    <a:pt x="1309638" y="583339"/>
                  </a:lnTo>
                  <a:lnTo>
                    <a:pt x="1362947" y="530034"/>
                  </a:lnTo>
                  <a:lnTo>
                    <a:pt x="1379931" y="495642"/>
                  </a:lnTo>
                  <a:lnTo>
                    <a:pt x="1392260" y="425345"/>
                  </a:lnTo>
                  <a:lnTo>
                    <a:pt x="1393795" y="381784"/>
                  </a:lnTo>
                  <a:lnTo>
                    <a:pt x="1394015" y="326897"/>
                  </a:lnTo>
                  <a:lnTo>
                    <a:pt x="1394010" y="287515"/>
                  </a:lnTo>
                  <a:lnTo>
                    <a:pt x="1393795" y="233170"/>
                  </a:lnTo>
                  <a:lnTo>
                    <a:pt x="1392236" y="188907"/>
                  </a:lnTo>
                  <a:lnTo>
                    <a:pt x="1379931" y="118770"/>
                  </a:lnTo>
                  <a:lnTo>
                    <a:pt x="1362947" y="84378"/>
                  </a:lnTo>
                  <a:lnTo>
                    <a:pt x="1309638" y="31073"/>
                  </a:lnTo>
                  <a:lnTo>
                    <a:pt x="1275245" y="14084"/>
                  </a:lnTo>
                  <a:lnTo>
                    <a:pt x="1205112" y="1760"/>
                  </a:lnTo>
                  <a:lnTo>
                    <a:pt x="1161391" y="220"/>
                  </a:lnTo>
                  <a:lnTo>
                    <a:pt x="1106500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8" name="object 158"/>
            <p:cNvSpPr/>
            <p:nvPr/>
          </p:nvSpPr>
          <p:spPr>
            <a:xfrm>
              <a:off x="1275703" y="3638990"/>
              <a:ext cx="980480" cy="432197"/>
            </a:xfrm>
            <a:custGeom>
              <a:avLst/>
              <a:gdLst/>
              <a:ahLst/>
              <a:cxnLst/>
              <a:rect l="l" t="t" r="r" b="b"/>
              <a:pathLst>
                <a:path w="1394460" h="614679">
                  <a:moveTo>
                    <a:pt x="287521" y="0"/>
                  </a:moveTo>
                  <a:lnTo>
                    <a:pt x="1106502" y="0"/>
                  </a:lnTo>
                  <a:lnTo>
                    <a:pt x="1161393" y="220"/>
                  </a:lnTo>
                  <a:lnTo>
                    <a:pt x="1205114" y="1761"/>
                  </a:lnTo>
                  <a:lnTo>
                    <a:pt x="1275245" y="14089"/>
                  </a:lnTo>
                  <a:lnTo>
                    <a:pt x="1309638" y="31075"/>
                  </a:lnTo>
                  <a:lnTo>
                    <a:pt x="1362947" y="84383"/>
                  </a:lnTo>
                  <a:lnTo>
                    <a:pt x="1379931" y="118775"/>
                  </a:lnTo>
                  <a:lnTo>
                    <a:pt x="1392266" y="189068"/>
                  </a:lnTo>
                  <a:lnTo>
                    <a:pt x="1393807" y="233170"/>
                  </a:lnTo>
                  <a:lnTo>
                    <a:pt x="1394028" y="288800"/>
                  </a:lnTo>
                  <a:lnTo>
                    <a:pt x="1394028" y="326895"/>
                  </a:lnTo>
                  <a:lnTo>
                    <a:pt x="1393807" y="381785"/>
                  </a:lnTo>
                  <a:lnTo>
                    <a:pt x="1392266" y="425508"/>
                  </a:lnTo>
                  <a:lnTo>
                    <a:pt x="1379931" y="495641"/>
                  </a:lnTo>
                  <a:lnTo>
                    <a:pt x="1362947" y="530033"/>
                  </a:lnTo>
                  <a:lnTo>
                    <a:pt x="1309638" y="583340"/>
                  </a:lnTo>
                  <a:lnTo>
                    <a:pt x="1275245" y="600326"/>
                  </a:lnTo>
                  <a:lnTo>
                    <a:pt x="1204954" y="612655"/>
                  </a:lnTo>
                  <a:lnTo>
                    <a:pt x="1160853" y="614196"/>
                  </a:lnTo>
                  <a:lnTo>
                    <a:pt x="1105223" y="614417"/>
                  </a:lnTo>
                  <a:lnTo>
                    <a:pt x="287521" y="614417"/>
                  </a:lnTo>
                  <a:lnTo>
                    <a:pt x="232631" y="614196"/>
                  </a:lnTo>
                  <a:lnTo>
                    <a:pt x="188908" y="612655"/>
                  </a:lnTo>
                  <a:lnTo>
                    <a:pt x="118775" y="600326"/>
                  </a:lnTo>
                  <a:lnTo>
                    <a:pt x="84383" y="583340"/>
                  </a:lnTo>
                  <a:lnTo>
                    <a:pt x="31075" y="530033"/>
                  </a:lnTo>
                  <a:lnTo>
                    <a:pt x="14089" y="495641"/>
                  </a:lnTo>
                  <a:lnTo>
                    <a:pt x="1761" y="425348"/>
                  </a:lnTo>
                  <a:lnTo>
                    <a:pt x="220" y="381246"/>
                  </a:lnTo>
                  <a:lnTo>
                    <a:pt x="0" y="325616"/>
                  </a:lnTo>
                  <a:lnTo>
                    <a:pt x="0" y="287521"/>
                  </a:lnTo>
                  <a:lnTo>
                    <a:pt x="220" y="232631"/>
                  </a:lnTo>
                  <a:lnTo>
                    <a:pt x="1761" y="188908"/>
                  </a:lnTo>
                  <a:lnTo>
                    <a:pt x="14089" y="118775"/>
                  </a:lnTo>
                  <a:lnTo>
                    <a:pt x="31075" y="84383"/>
                  </a:lnTo>
                  <a:lnTo>
                    <a:pt x="84383" y="31075"/>
                  </a:lnTo>
                  <a:lnTo>
                    <a:pt x="118775" y="14089"/>
                  </a:lnTo>
                  <a:lnTo>
                    <a:pt x="189068" y="1761"/>
                  </a:lnTo>
                  <a:lnTo>
                    <a:pt x="233170" y="220"/>
                  </a:lnTo>
                  <a:lnTo>
                    <a:pt x="288800" y="0"/>
                  </a:lnTo>
                  <a:lnTo>
                    <a:pt x="287521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9" name="object 159"/>
            <p:cNvSpPr txBox="1"/>
            <p:nvPr/>
          </p:nvSpPr>
          <p:spPr>
            <a:xfrm>
              <a:off x="1419821" y="3714751"/>
              <a:ext cx="692943" cy="268640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687" spc="56" dirty="0">
                  <a:latin typeface="Arial"/>
                  <a:cs typeface="Arial"/>
                </a:rPr>
                <a:t>p</a:t>
              </a:r>
              <a:r>
                <a:rPr sz="1687" dirty="0">
                  <a:latin typeface="Arial"/>
                  <a:cs typeface="Arial"/>
                </a:rPr>
                <a:t>r</a:t>
              </a:r>
              <a:r>
                <a:rPr sz="1687" spc="35" dirty="0">
                  <a:latin typeface="Arial"/>
                  <a:cs typeface="Arial"/>
                </a:rPr>
                <a:t>edict</a:t>
              </a:r>
              <a:endParaRPr sz="1687">
                <a:latin typeface="Arial"/>
                <a:cs typeface="Arial"/>
              </a:endParaRPr>
            </a:p>
          </p:txBody>
        </p:sp>
        <p:sp>
          <p:nvSpPr>
            <p:cNvPr id="160" name="object 160"/>
            <p:cNvSpPr txBox="1"/>
            <p:nvPr/>
          </p:nvSpPr>
          <p:spPr>
            <a:xfrm>
              <a:off x="1741289" y="4214813"/>
              <a:ext cx="77688" cy="268640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687" dirty="0">
                  <a:latin typeface="Arial"/>
                  <a:cs typeface="Arial"/>
                </a:rPr>
                <a:t>I</a:t>
              </a:r>
              <a:endParaRPr sz="1687">
                <a:latin typeface="Arial"/>
                <a:cs typeface="Arial"/>
              </a:endParaRPr>
            </a:p>
          </p:txBody>
        </p:sp>
        <p:sp>
          <p:nvSpPr>
            <p:cNvPr id="163" name="object 30">
              <a:extLst>
                <a:ext uri="{FF2B5EF4-FFF2-40B4-BE49-F238E27FC236}">
                  <a16:creationId xmlns:a16="http://schemas.microsoft.com/office/drawing/2014/main" id="{DD3E595B-557B-4F1A-950E-569098F6A43C}"/>
                </a:ext>
              </a:extLst>
            </p:cNvPr>
            <p:cNvSpPr txBox="1"/>
            <p:nvPr/>
          </p:nvSpPr>
          <p:spPr>
            <a:xfrm>
              <a:off x="5424928" y="3063313"/>
              <a:ext cx="565696" cy="268640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687" spc="-49" dirty="0">
                  <a:latin typeface="Arial"/>
                  <a:cs typeface="Arial"/>
                </a:rPr>
                <a:t>LSTM</a:t>
              </a:r>
              <a:endParaRPr sz="1687" dirty="0">
                <a:latin typeface="Arial"/>
                <a:cs typeface="Arial"/>
              </a:endParaRPr>
            </a:p>
          </p:txBody>
        </p:sp>
        <p:sp>
          <p:nvSpPr>
            <p:cNvPr id="166" name="object 30">
              <a:extLst>
                <a:ext uri="{FF2B5EF4-FFF2-40B4-BE49-F238E27FC236}">
                  <a16:creationId xmlns:a16="http://schemas.microsoft.com/office/drawing/2014/main" id="{FB9E9C79-5D7E-48B9-A46A-064DA49F1DE5}"/>
                </a:ext>
              </a:extLst>
            </p:cNvPr>
            <p:cNvSpPr txBox="1"/>
            <p:nvPr/>
          </p:nvSpPr>
          <p:spPr>
            <a:xfrm>
              <a:off x="7035028" y="3063808"/>
              <a:ext cx="565696" cy="268640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687" spc="-49" dirty="0">
                  <a:latin typeface="Arial"/>
                  <a:cs typeface="Arial"/>
                </a:rPr>
                <a:t>LSTM</a:t>
              </a:r>
              <a:endParaRPr sz="1687" dirty="0">
                <a:latin typeface="Arial"/>
                <a:cs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object 248"/>
          <p:cNvSpPr/>
          <p:nvPr/>
        </p:nvSpPr>
        <p:spPr>
          <a:xfrm>
            <a:off x="191280" y="3302189"/>
            <a:ext cx="8761440" cy="26967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0" name="object 260"/>
          <p:cNvSpPr/>
          <p:nvPr/>
        </p:nvSpPr>
        <p:spPr>
          <a:xfrm>
            <a:off x="191281" y="1124744"/>
            <a:ext cx="8761438" cy="190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" name="object 2"/>
          <p:cNvSpPr/>
          <p:nvPr/>
        </p:nvSpPr>
        <p:spPr>
          <a:xfrm>
            <a:off x="664846" y="4941483"/>
            <a:ext cx="0" cy="107603"/>
          </a:xfrm>
          <a:custGeom>
            <a:avLst/>
            <a:gdLst/>
            <a:ahLst/>
            <a:cxnLst/>
            <a:rect l="l" t="t" r="r" b="b"/>
            <a:pathLst>
              <a:path h="153034">
                <a:moveTo>
                  <a:pt x="0" y="0"/>
                </a:moveTo>
                <a:lnTo>
                  <a:pt x="0" y="1529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" name="object 3"/>
          <p:cNvSpPr/>
          <p:nvPr/>
        </p:nvSpPr>
        <p:spPr>
          <a:xfrm>
            <a:off x="664846" y="5379449"/>
            <a:ext cx="0" cy="30807"/>
          </a:xfrm>
          <a:custGeom>
            <a:avLst/>
            <a:gdLst/>
            <a:ahLst/>
            <a:cxnLst/>
            <a:rect l="l" t="t" r="r" b="b"/>
            <a:pathLst>
              <a:path h="43815">
                <a:moveTo>
                  <a:pt x="0" y="0"/>
                </a:moveTo>
                <a:lnTo>
                  <a:pt x="0" y="43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" name="object 4"/>
          <p:cNvSpPr/>
          <p:nvPr/>
        </p:nvSpPr>
        <p:spPr>
          <a:xfrm>
            <a:off x="621984" y="540128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20" y="0"/>
                </a:moveTo>
                <a:lnTo>
                  <a:pt x="0" y="0"/>
                </a:lnTo>
                <a:lnTo>
                  <a:pt x="60959" y="12191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2272193" y="4941483"/>
            <a:ext cx="0" cy="107603"/>
          </a:xfrm>
          <a:custGeom>
            <a:avLst/>
            <a:gdLst/>
            <a:ahLst/>
            <a:cxnLst/>
            <a:rect l="l" t="t" r="r" b="b"/>
            <a:pathLst>
              <a:path h="153034">
                <a:moveTo>
                  <a:pt x="0" y="0"/>
                </a:moveTo>
                <a:lnTo>
                  <a:pt x="0" y="1529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2272193" y="5379449"/>
            <a:ext cx="0" cy="30807"/>
          </a:xfrm>
          <a:custGeom>
            <a:avLst/>
            <a:gdLst/>
            <a:ahLst/>
            <a:cxnLst/>
            <a:rect l="l" t="t" r="r" b="b"/>
            <a:pathLst>
              <a:path h="43815">
                <a:moveTo>
                  <a:pt x="0" y="0"/>
                </a:moveTo>
                <a:lnTo>
                  <a:pt x="0" y="43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/>
          <p:cNvSpPr/>
          <p:nvPr/>
        </p:nvSpPr>
        <p:spPr>
          <a:xfrm>
            <a:off x="2229330" y="540128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19" y="0"/>
                </a:moveTo>
                <a:lnTo>
                  <a:pt x="0" y="0"/>
                </a:lnTo>
                <a:lnTo>
                  <a:pt x="60959" y="121919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/>
          <p:cNvSpPr/>
          <p:nvPr/>
        </p:nvSpPr>
        <p:spPr>
          <a:xfrm>
            <a:off x="3808099" y="4941483"/>
            <a:ext cx="0" cy="107603"/>
          </a:xfrm>
          <a:custGeom>
            <a:avLst/>
            <a:gdLst/>
            <a:ahLst/>
            <a:cxnLst/>
            <a:rect l="l" t="t" r="r" b="b"/>
            <a:pathLst>
              <a:path h="153034">
                <a:moveTo>
                  <a:pt x="0" y="0"/>
                </a:moveTo>
                <a:lnTo>
                  <a:pt x="0" y="1529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/>
          <p:cNvSpPr/>
          <p:nvPr/>
        </p:nvSpPr>
        <p:spPr>
          <a:xfrm>
            <a:off x="3808099" y="5379449"/>
            <a:ext cx="0" cy="30807"/>
          </a:xfrm>
          <a:custGeom>
            <a:avLst/>
            <a:gdLst/>
            <a:ahLst/>
            <a:cxnLst/>
            <a:rect l="l" t="t" r="r" b="b"/>
            <a:pathLst>
              <a:path h="43815">
                <a:moveTo>
                  <a:pt x="0" y="0"/>
                </a:moveTo>
                <a:lnTo>
                  <a:pt x="0" y="43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/>
          <p:cNvSpPr/>
          <p:nvPr/>
        </p:nvSpPr>
        <p:spPr>
          <a:xfrm>
            <a:off x="3765237" y="540128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0"/>
                </a:lnTo>
                <a:lnTo>
                  <a:pt x="60960" y="12191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/>
          <p:cNvSpPr/>
          <p:nvPr/>
        </p:nvSpPr>
        <p:spPr>
          <a:xfrm>
            <a:off x="5415443" y="4941483"/>
            <a:ext cx="0" cy="107603"/>
          </a:xfrm>
          <a:custGeom>
            <a:avLst/>
            <a:gdLst/>
            <a:ahLst/>
            <a:cxnLst/>
            <a:rect l="l" t="t" r="r" b="b"/>
            <a:pathLst>
              <a:path h="153034">
                <a:moveTo>
                  <a:pt x="0" y="0"/>
                </a:moveTo>
                <a:lnTo>
                  <a:pt x="0" y="1529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/>
          <p:cNvSpPr/>
          <p:nvPr/>
        </p:nvSpPr>
        <p:spPr>
          <a:xfrm>
            <a:off x="5415443" y="5379449"/>
            <a:ext cx="0" cy="30807"/>
          </a:xfrm>
          <a:custGeom>
            <a:avLst/>
            <a:gdLst/>
            <a:ahLst/>
            <a:cxnLst/>
            <a:rect l="l" t="t" r="r" b="b"/>
            <a:pathLst>
              <a:path h="43815">
                <a:moveTo>
                  <a:pt x="0" y="0"/>
                </a:moveTo>
                <a:lnTo>
                  <a:pt x="0" y="43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/>
          <p:cNvSpPr/>
          <p:nvPr/>
        </p:nvSpPr>
        <p:spPr>
          <a:xfrm>
            <a:off x="5372580" y="540128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19" y="0"/>
                </a:moveTo>
                <a:lnTo>
                  <a:pt x="0" y="0"/>
                </a:lnTo>
                <a:lnTo>
                  <a:pt x="60959" y="121919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/>
          <p:cNvSpPr/>
          <p:nvPr/>
        </p:nvSpPr>
        <p:spPr>
          <a:xfrm>
            <a:off x="7022787" y="4941483"/>
            <a:ext cx="0" cy="107603"/>
          </a:xfrm>
          <a:custGeom>
            <a:avLst/>
            <a:gdLst/>
            <a:ahLst/>
            <a:cxnLst/>
            <a:rect l="l" t="t" r="r" b="b"/>
            <a:pathLst>
              <a:path h="153034">
                <a:moveTo>
                  <a:pt x="0" y="0"/>
                </a:moveTo>
                <a:lnTo>
                  <a:pt x="0" y="152984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5"/>
          <p:cNvSpPr/>
          <p:nvPr/>
        </p:nvSpPr>
        <p:spPr>
          <a:xfrm>
            <a:off x="7022787" y="5379449"/>
            <a:ext cx="0" cy="30807"/>
          </a:xfrm>
          <a:custGeom>
            <a:avLst/>
            <a:gdLst/>
            <a:ahLst/>
            <a:cxnLst/>
            <a:rect l="l" t="t" r="r" b="b"/>
            <a:pathLst>
              <a:path h="43815">
                <a:moveTo>
                  <a:pt x="0" y="0"/>
                </a:moveTo>
                <a:lnTo>
                  <a:pt x="0" y="4376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6"/>
          <p:cNvSpPr/>
          <p:nvPr/>
        </p:nvSpPr>
        <p:spPr>
          <a:xfrm>
            <a:off x="6979924" y="5401281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19" y="0"/>
                </a:moveTo>
                <a:lnTo>
                  <a:pt x="0" y="0"/>
                </a:lnTo>
                <a:lnTo>
                  <a:pt x="60959" y="121919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7"/>
          <p:cNvSpPr/>
          <p:nvPr/>
        </p:nvSpPr>
        <p:spPr>
          <a:xfrm>
            <a:off x="473429" y="2279713"/>
            <a:ext cx="186630" cy="626864"/>
          </a:xfrm>
          <a:custGeom>
            <a:avLst/>
            <a:gdLst/>
            <a:ahLst/>
            <a:cxnLst/>
            <a:rect l="l" t="t" r="r" b="b"/>
            <a:pathLst>
              <a:path w="265430" h="891539">
                <a:moveTo>
                  <a:pt x="0" y="0"/>
                </a:moveTo>
                <a:lnTo>
                  <a:pt x="265076" y="0"/>
                </a:lnTo>
                <a:lnTo>
                  <a:pt x="265076" y="891049"/>
                </a:lnTo>
                <a:lnTo>
                  <a:pt x="0" y="89104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8"/>
          <p:cNvSpPr/>
          <p:nvPr/>
        </p:nvSpPr>
        <p:spPr>
          <a:xfrm>
            <a:off x="463223" y="2280059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9"/>
          <p:cNvSpPr/>
          <p:nvPr/>
        </p:nvSpPr>
        <p:spPr>
          <a:xfrm>
            <a:off x="468525" y="2287647"/>
            <a:ext cx="196192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20"/>
          <p:cNvSpPr/>
          <p:nvPr/>
        </p:nvSpPr>
        <p:spPr>
          <a:xfrm>
            <a:off x="463223" y="2480298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21"/>
          <p:cNvSpPr/>
          <p:nvPr/>
        </p:nvSpPr>
        <p:spPr>
          <a:xfrm>
            <a:off x="468525" y="2487893"/>
            <a:ext cx="196192" cy="196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2"/>
          <p:cNvSpPr/>
          <p:nvPr/>
        </p:nvSpPr>
        <p:spPr>
          <a:xfrm>
            <a:off x="463223" y="2680546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3"/>
          <p:cNvSpPr/>
          <p:nvPr/>
        </p:nvSpPr>
        <p:spPr>
          <a:xfrm>
            <a:off x="468525" y="2688135"/>
            <a:ext cx="196192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4"/>
          <p:cNvSpPr/>
          <p:nvPr/>
        </p:nvSpPr>
        <p:spPr>
          <a:xfrm>
            <a:off x="1446910" y="2146312"/>
            <a:ext cx="551408" cy="266998"/>
          </a:xfrm>
          <a:custGeom>
            <a:avLst/>
            <a:gdLst/>
            <a:ahLst/>
            <a:cxnLst/>
            <a:rect l="l" t="t" r="r" b="b"/>
            <a:pathLst>
              <a:path w="784225" h="379729">
                <a:moveTo>
                  <a:pt x="783987" y="0"/>
                </a:moveTo>
                <a:lnTo>
                  <a:pt x="11430" y="374019"/>
                </a:lnTo>
                <a:lnTo>
                  <a:pt x="0" y="37955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5"/>
          <p:cNvSpPr/>
          <p:nvPr/>
        </p:nvSpPr>
        <p:spPr>
          <a:xfrm>
            <a:off x="1377787" y="2370715"/>
            <a:ext cx="95994" cy="77242"/>
          </a:xfrm>
          <a:custGeom>
            <a:avLst/>
            <a:gdLst/>
            <a:ahLst/>
            <a:cxnLst/>
            <a:rect l="l" t="t" r="r" b="b"/>
            <a:pathLst>
              <a:path w="136525" h="109854">
                <a:moveTo>
                  <a:pt x="83172" y="0"/>
                </a:moveTo>
                <a:lnTo>
                  <a:pt x="0" y="108000"/>
                </a:lnTo>
                <a:lnTo>
                  <a:pt x="136309" y="109740"/>
                </a:lnTo>
                <a:lnTo>
                  <a:pt x="831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6"/>
          <p:cNvSpPr/>
          <p:nvPr/>
        </p:nvSpPr>
        <p:spPr>
          <a:xfrm>
            <a:off x="1951313" y="2549594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0" y="0"/>
                </a:moveTo>
                <a:lnTo>
                  <a:pt x="0" y="121907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7" name="object 27"/>
          <p:cNvSpPr/>
          <p:nvPr/>
        </p:nvSpPr>
        <p:spPr>
          <a:xfrm>
            <a:off x="981952" y="2349185"/>
            <a:ext cx="766614" cy="437555"/>
          </a:xfrm>
          <a:custGeom>
            <a:avLst/>
            <a:gdLst/>
            <a:ahLst/>
            <a:cxnLst/>
            <a:rect l="l" t="t" r="r" b="b"/>
            <a:pathLst>
              <a:path w="1090295" h="622300">
                <a:moveTo>
                  <a:pt x="798969" y="0"/>
                </a:moveTo>
                <a:lnTo>
                  <a:pt x="292506" y="0"/>
                </a:lnTo>
                <a:lnTo>
                  <a:pt x="236162" y="222"/>
                </a:lnTo>
                <a:lnTo>
                  <a:pt x="191495" y="1782"/>
                </a:lnTo>
                <a:lnTo>
                  <a:pt x="120307" y="14262"/>
                </a:lnTo>
                <a:lnTo>
                  <a:pt x="85472" y="31465"/>
                </a:lnTo>
                <a:lnTo>
                  <a:pt x="55537" y="55524"/>
                </a:lnTo>
                <a:lnTo>
                  <a:pt x="31478" y="85460"/>
                </a:lnTo>
                <a:lnTo>
                  <a:pt x="14274" y="120294"/>
                </a:lnTo>
                <a:lnTo>
                  <a:pt x="1778" y="191492"/>
                </a:lnTo>
                <a:lnTo>
                  <a:pt x="223" y="235610"/>
                </a:lnTo>
                <a:lnTo>
                  <a:pt x="0" y="291198"/>
                </a:lnTo>
                <a:lnTo>
                  <a:pt x="5" y="331076"/>
                </a:lnTo>
                <a:lnTo>
                  <a:pt x="223" y="386130"/>
                </a:lnTo>
                <a:lnTo>
                  <a:pt x="1802" y="430955"/>
                </a:lnTo>
                <a:lnTo>
                  <a:pt x="14274" y="501992"/>
                </a:lnTo>
                <a:lnTo>
                  <a:pt x="31478" y="536827"/>
                </a:lnTo>
                <a:lnTo>
                  <a:pt x="55537" y="566762"/>
                </a:lnTo>
                <a:lnTo>
                  <a:pt x="85472" y="590821"/>
                </a:lnTo>
                <a:lnTo>
                  <a:pt x="120307" y="608025"/>
                </a:lnTo>
                <a:lnTo>
                  <a:pt x="191333" y="620515"/>
                </a:lnTo>
                <a:lnTo>
                  <a:pt x="235616" y="622076"/>
                </a:lnTo>
                <a:lnTo>
                  <a:pt x="291210" y="622300"/>
                </a:lnTo>
                <a:lnTo>
                  <a:pt x="797674" y="622300"/>
                </a:lnTo>
                <a:lnTo>
                  <a:pt x="854018" y="622076"/>
                </a:lnTo>
                <a:lnTo>
                  <a:pt x="898685" y="620515"/>
                </a:lnTo>
                <a:lnTo>
                  <a:pt x="969873" y="608025"/>
                </a:lnTo>
                <a:lnTo>
                  <a:pt x="1004707" y="590821"/>
                </a:lnTo>
                <a:lnTo>
                  <a:pt x="1034643" y="566762"/>
                </a:lnTo>
                <a:lnTo>
                  <a:pt x="1058702" y="536827"/>
                </a:lnTo>
                <a:lnTo>
                  <a:pt x="1075905" y="501992"/>
                </a:lnTo>
                <a:lnTo>
                  <a:pt x="1088402" y="430795"/>
                </a:lnTo>
                <a:lnTo>
                  <a:pt x="1089957" y="386671"/>
                </a:lnTo>
                <a:lnTo>
                  <a:pt x="1090180" y="331076"/>
                </a:lnTo>
                <a:lnTo>
                  <a:pt x="1090175" y="291198"/>
                </a:lnTo>
                <a:lnTo>
                  <a:pt x="1089957" y="236157"/>
                </a:lnTo>
                <a:lnTo>
                  <a:pt x="1088396" y="191492"/>
                </a:lnTo>
                <a:lnTo>
                  <a:pt x="1075905" y="120294"/>
                </a:lnTo>
                <a:lnTo>
                  <a:pt x="1058702" y="85460"/>
                </a:lnTo>
                <a:lnTo>
                  <a:pt x="1034643" y="55524"/>
                </a:lnTo>
                <a:lnTo>
                  <a:pt x="1004707" y="31465"/>
                </a:lnTo>
                <a:lnTo>
                  <a:pt x="969873" y="14262"/>
                </a:lnTo>
                <a:lnTo>
                  <a:pt x="898847" y="1782"/>
                </a:lnTo>
                <a:lnTo>
                  <a:pt x="854564" y="222"/>
                </a:lnTo>
                <a:lnTo>
                  <a:pt x="798969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8"/>
          <p:cNvSpPr/>
          <p:nvPr/>
        </p:nvSpPr>
        <p:spPr>
          <a:xfrm>
            <a:off x="981952" y="2349185"/>
            <a:ext cx="766614" cy="437555"/>
          </a:xfrm>
          <a:custGeom>
            <a:avLst/>
            <a:gdLst/>
            <a:ahLst/>
            <a:cxnLst/>
            <a:rect l="l" t="t" r="r" b="b"/>
            <a:pathLst>
              <a:path w="1090295" h="622300">
                <a:moveTo>
                  <a:pt x="291211" y="0"/>
                </a:moveTo>
                <a:lnTo>
                  <a:pt x="798963" y="0"/>
                </a:lnTo>
                <a:lnTo>
                  <a:pt x="854558" y="222"/>
                </a:lnTo>
                <a:lnTo>
                  <a:pt x="898841" y="1783"/>
                </a:lnTo>
                <a:lnTo>
                  <a:pt x="969874" y="14270"/>
                </a:lnTo>
                <a:lnTo>
                  <a:pt x="1004708" y="31474"/>
                </a:lnTo>
                <a:lnTo>
                  <a:pt x="1034642" y="55532"/>
                </a:lnTo>
                <a:lnTo>
                  <a:pt x="1058699" y="85466"/>
                </a:lnTo>
                <a:lnTo>
                  <a:pt x="1075903" y="120299"/>
                </a:lnTo>
                <a:lnTo>
                  <a:pt x="1088390" y="191494"/>
                </a:lnTo>
                <a:lnTo>
                  <a:pt x="1089951" y="236161"/>
                </a:lnTo>
                <a:lnTo>
                  <a:pt x="1090174" y="292505"/>
                </a:lnTo>
                <a:lnTo>
                  <a:pt x="1090174" y="331089"/>
                </a:lnTo>
                <a:lnTo>
                  <a:pt x="1089951" y="386683"/>
                </a:lnTo>
                <a:lnTo>
                  <a:pt x="1088390" y="430967"/>
                </a:lnTo>
                <a:lnTo>
                  <a:pt x="1075903" y="502000"/>
                </a:lnTo>
                <a:lnTo>
                  <a:pt x="1058699" y="536833"/>
                </a:lnTo>
                <a:lnTo>
                  <a:pt x="1034642" y="566767"/>
                </a:lnTo>
                <a:lnTo>
                  <a:pt x="1004708" y="590825"/>
                </a:lnTo>
                <a:lnTo>
                  <a:pt x="969874" y="608029"/>
                </a:lnTo>
                <a:lnTo>
                  <a:pt x="898680" y="620516"/>
                </a:lnTo>
                <a:lnTo>
                  <a:pt x="854012" y="622077"/>
                </a:lnTo>
                <a:lnTo>
                  <a:pt x="797669" y="622300"/>
                </a:lnTo>
                <a:lnTo>
                  <a:pt x="291211" y="622300"/>
                </a:lnTo>
                <a:lnTo>
                  <a:pt x="235616" y="622077"/>
                </a:lnTo>
                <a:lnTo>
                  <a:pt x="191332" y="620516"/>
                </a:lnTo>
                <a:lnTo>
                  <a:pt x="120299" y="608029"/>
                </a:lnTo>
                <a:lnTo>
                  <a:pt x="85466" y="590825"/>
                </a:lnTo>
                <a:lnTo>
                  <a:pt x="55532" y="566767"/>
                </a:lnTo>
                <a:lnTo>
                  <a:pt x="31474" y="536833"/>
                </a:lnTo>
                <a:lnTo>
                  <a:pt x="14270" y="502000"/>
                </a:lnTo>
                <a:lnTo>
                  <a:pt x="1783" y="430805"/>
                </a:lnTo>
                <a:lnTo>
                  <a:pt x="222" y="386138"/>
                </a:lnTo>
                <a:lnTo>
                  <a:pt x="0" y="329794"/>
                </a:lnTo>
                <a:lnTo>
                  <a:pt x="0" y="291211"/>
                </a:lnTo>
                <a:lnTo>
                  <a:pt x="222" y="235616"/>
                </a:lnTo>
                <a:lnTo>
                  <a:pt x="1783" y="191332"/>
                </a:lnTo>
                <a:lnTo>
                  <a:pt x="14270" y="120299"/>
                </a:lnTo>
                <a:lnTo>
                  <a:pt x="31474" y="85466"/>
                </a:lnTo>
                <a:lnTo>
                  <a:pt x="55532" y="55532"/>
                </a:lnTo>
                <a:lnTo>
                  <a:pt x="85466" y="31474"/>
                </a:lnTo>
                <a:lnTo>
                  <a:pt x="120299" y="14270"/>
                </a:lnTo>
                <a:lnTo>
                  <a:pt x="191494" y="1783"/>
                </a:lnTo>
                <a:lnTo>
                  <a:pt x="236161" y="222"/>
                </a:lnTo>
                <a:lnTo>
                  <a:pt x="292505" y="0"/>
                </a:lnTo>
                <a:lnTo>
                  <a:pt x="291211" y="0"/>
                </a:lnTo>
                <a:close/>
              </a:path>
            </a:pathLst>
          </a:custGeom>
          <a:ln w="25399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9" name="object 29"/>
          <p:cNvSpPr/>
          <p:nvPr/>
        </p:nvSpPr>
        <p:spPr>
          <a:xfrm>
            <a:off x="2080777" y="2279713"/>
            <a:ext cx="186630" cy="626864"/>
          </a:xfrm>
          <a:custGeom>
            <a:avLst/>
            <a:gdLst/>
            <a:ahLst/>
            <a:cxnLst/>
            <a:rect l="l" t="t" r="r" b="b"/>
            <a:pathLst>
              <a:path w="265429" h="891539">
                <a:moveTo>
                  <a:pt x="0" y="0"/>
                </a:moveTo>
                <a:lnTo>
                  <a:pt x="265076" y="0"/>
                </a:lnTo>
                <a:lnTo>
                  <a:pt x="265076" y="891049"/>
                </a:lnTo>
                <a:lnTo>
                  <a:pt x="0" y="89104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30"/>
          <p:cNvSpPr txBox="1"/>
          <p:nvPr/>
        </p:nvSpPr>
        <p:spPr>
          <a:xfrm>
            <a:off x="684471" y="2422589"/>
            <a:ext cx="128498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409858" algn="l"/>
                <a:tab pos="1275561" algn="l"/>
              </a:tabLst>
            </a:pPr>
            <a:r>
              <a:rPr sz="1687" strike="sngStrike" dirty="0">
                <a:latin typeface="Arial"/>
                <a:cs typeface="Arial"/>
              </a:rPr>
              <a:t> 	</a:t>
            </a:r>
            <a:r>
              <a:rPr sz="1687" spc="-49" dirty="0">
                <a:latin typeface="Arial"/>
                <a:cs typeface="Arial"/>
              </a:rPr>
              <a:t>LSTM</a:t>
            </a:r>
            <a:r>
              <a:rPr sz="1687" strike="sngStrike" spc="-49" dirty="0">
                <a:latin typeface="Arial"/>
                <a:cs typeface="Arial"/>
              </a:rPr>
              <a:t>	</a:t>
            </a:r>
            <a:endParaRPr sz="1687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070570" y="2280059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2" name="object 32"/>
          <p:cNvSpPr/>
          <p:nvPr/>
        </p:nvSpPr>
        <p:spPr>
          <a:xfrm>
            <a:off x="2075869" y="2287647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3" name="object 33"/>
          <p:cNvSpPr/>
          <p:nvPr/>
        </p:nvSpPr>
        <p:spPr>
          <a:xfrm>
            <a:off x="2070570" y="2480298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34"/>
          <p:cNvSpPr/>
          <p:nvPr/>
        </p:nvSpPr>
        <p:spPr>
          <a:xfrm>
            <a:off x="2075869" y="2487893"/>
            <a:ext cx="196194" cy="196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5" name="object 35"/>
          <p:cNvSpPr/>
          <p:nvPr/>
        </p:nvSpPr>
        <p:spPr>
          <a:xfrm>
            <a:off x="2070570" y="2680546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36"/>
          <p:cNvSpPr/>
          <p:nvPr/>
        </p:nvSpPr>
        <p:spPr>
          <a:xfrm>
            <a:off x="2075869" y="2688135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7" name="object 37"/>
          <p:cNvSpPr/>
          <p:nvPr/>
        </p:nvSpPr>
        <p:spPr>
          <a:xfrm>
            <a:off x="3001357" y="2145634"/>
            <a:ext cx="586680" cy="269230"/>
          </a:xfrm>
          <a:custGeom>
            <a:avLst/>
            <a:gdLst/>
            <a:ahLst/>
            <a:cxnLst/>
            <a:rect l="l" t="t" r="r" b="b"/>
            <a:pathLst>
              <a:path w="834389" h="382904">
                <a:moveTo>
                  <a:pt x="833817" y="0"/>
                </a:moveTo>
                <a:lnTo>
                  <a:pt x="11543" y="377272"/>
                </a:lnTo>
                <a:lnTo>
                  <a:pt x="0" y="38256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38"/>
          <p:cNvSpPr/>
          <p:nvPr/>
        </p:nvSpPr>
        <p:spPr>
          <a:xfrm>
            <a:off x="2931553" y="2371948"/>
            <a:ext cx="95994" cy="78135"/>
          </a:xfrm>
          <a:custGeom>
            <a:avLst/>
            <a:gdLst/>
            <a:ahLst/>
            <a:cxnLst/>
            <a:rect l="l" t="t" r="r" b="b"/>
            <a:pathLst>
              <a:path w="136525" h="111125">
                <a:moveTo>
                  <a:pt x="85394" y="0"/>
                </a:moveTo>
                <a:lnTo>
                  <a:pt x="0" y="106248"/>
                </a:lnTo>
                <a:lnTo>
                  <a:pt x="136245" y="110807"/>
                </a:lnTo>
                <a:lnTo>
                  <a:pt x="853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9" name="object 39"/>
          <p:cNvSpPr/>
          <p:nvPr/>
        </p:nvSpPr>
        <p:spPr>
          <a:xfrm>
            <a:off x="3505079" y="2549594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07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0" name="object 40"/>
          <p:cNvSpPr/>
          <p:nvPr/>
        </p:nvSpPr>
        <p:spPr>
          <a:xfrm>
            <a:off x="2535717" y="2349177"/>
            <a:ext cx="766614" cy="437555"/>
          </a:xfrm>
          <a:custGeom>
            <a:avLst/>
            <a:gdLst/>
            <a:ahLst/>
            <a:cxnLst/>
            <a:rect l="l" t="t" r="r" b="b"/>
            <a:pathLst>
              <a:path w="1090295" h="622300">
                <a:moveTo>
                  <a:pt x="798969" y="0"/>
                </a:moveTo>
                <a:lnTo>
                  <a:pt x="292506" y="0"/>
                </a:lnTo>
                <a:lnTo>
                  <a:pt x="236162" y="223"/>
                </a:lnTo>
                <a:lnTo>
                  <a:pt x="191495" y="1784"/>
                </a:lnTo>
                <a:lnTo>
                  <a:pt x="120307" y="14274"/>
                </a:lnTo>
                <a:lnTo>
                  <a:pt x="85472" y="31478"/>
                </a:lnTo>
                <a:lnTo>
                  <a:pt x="55537" y="55537"/>
                </a:lnTo>
                <a:lnTo>
                  <a:pt x="31478" y="85472"/>
                </a:lnTo>
                <a:lnTo>
                  <a:pt x="14274" y="120307"/>
                </a:lnTo>
                <a:lnTo>
                  <a:pt x="1778" y="191500"/>
                </a:lnTo>
                <a:lnTo>
                  <a:pt x="223" y="235617"/>
                </a:lnTo>
                <a:lnTo>
                  <a:pt x="0" y="291211"/>
                </a:lnTo>
                <a:lnTo>
                  <a:pt x="5" y="331088"/>
                </a:lnTo>
                <a:lnTo>
                  <a:pt x="223" y="386142"/>
                </a:lnTo>
                <a:lnTo>
                  <a:pt x="1802" y="430968"/>
                </a:lnTo>
                <a:lnTo>
                  <a:pt x="14274" y="502005"/>
                </a:lnTo>
                <a:lnTo>
                  <a:pt x="31478" y="536839"/>
                </a:lnTo>
                <a:lnTo>
                  <a:pt x="55537" y="566775"/>
                </a:lnTo>
                <a:lnTo>
                  <a:pt x="85472" y="590834"/>
                </a:lnTo>
                <a:lnTo>
                  <a:pt x="120307" y="608037"/>
                </a:lnTo>
                <a:lnTo>
                  <a:pt x="191333" y="620517"/>
                </a:lnTo>
                <a:lnTo>
                  <a:pt x="235616" y="622077"/>
                </a:lnTo>
                <a:lnTo>
                  <a:pt x="291211" y="622300"/>
                </a:lnTo>
                <a:lnTo>
                  <a:pt x="797674" y="622300"/>
                </a:lnTo>
                <a:lnTo>
                  <a:pt x="854018" y="622077"/>
                </a:lnTo>
                <a:lnTo>
                  <a:pt x="898685" y="620517"/>
                </a:lnTo>
                <a:lnTo>
                  <a:pt x="969873" y="608037"/>
                </a:lnTo>
                <a:lnTo>
                  <a:pt x="1004707" y="590834"/>
                </a:lnTo>
                <a:lnTo>
                  <a:pt x="1034643" y="566775"/>
                </a:lnTo>
                <a:lnTo>
                  <a:pt x="1058702" y="536839"/>
                </a:lnTo>
                <a:lnTo>
                  <a:pt x="1075905" y="502005"/>
                </a:lnTo>
                <a:lnTo>
                  <a:pt x="1088402" y="430807"/>
                </a:lnTo>
                <a:lnTo>
                  <a:pt x="1089957" y="386684"/>
                </a:lnTo>
                <a:lnTo>
                  <a:pt x="1090180" y="331088"/>
                </a:lnTo>
                <a:lnTo>
                  <a:pt x="1090175" y="291211"/>
                </a:lnTo>
                <a:lnTo>
                  <a:pt x="1089957" y="236164"/>
                </a:lnTo>
                <a:lnTo>
                  <a:pt x="1088396" y="191500"/>
                </a:lnTo>
                <a:lnTo>
                  <a:pt x="1075905" y="120307"/>
                </a:lnTo>
                <a:lnTo>
                  <a:pt x="1058702" y="85472"/>
                </a:lnTo>
                <a:lnTo>
                  <a:pt x="1034643" y="55537"/>
                </a:lnTo>
                <a:lnTo>
                  <a:pt x="1004707" y="31478"/>
                </a:lnTo>
                <a:lnTo>
                  <a:pt x="969873" y="14274"/>
                </a:lnTo>
                <a:lnTo>
                  <a:pt x="898847" y="1784"/>
                </a:lnTo>
                <a:lnTo>
                  <a:pt x="854564" y="223"/>
                </a:lnTo>
                <a:lnTo>
                  <a:pt x="798969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41"/>
          <p:cNvSpPr/>
          <p:nvPr/>
        </p:nvSpPr>
        <p:spPr>
          <a:xfrm>
            <a:off x="2535717" y="2349177"/>
            <a:ext cx="766614" cy="437555"/>
          </a:xfrm>
          <a:custGeom>
            <a:avLst/>
            <a:gdLst/>
            <a:ahLst/>
            <a:cxnLst/>
            <a:rect l="l" t="t" r="r" b="b"/>
            <a:pathLst>
              <a:path w="1090295" h="622300">
                <a:moveTo>
                  <a:pt x="291211" y="0"/>
                </a:moveTo>
                <a:lnTo>
                  <a:pt x="798963" y="0"/>
                </a:lnTo>
                <a:lnTo>
                  <a:pt x="854558" y="222"/>
                </a:lnTo>
                <a:lnTo>
                  <a:pt x="898841" y="1783"/>
                </a:lnTo>
                <a:lnTo>
                  <a:pt x="969874" y="14270"/>
                </a:lnTo>
                <a:lnTo>
                  <a:pt x="1004708" y="31474"/>
                </a:lnTo>
                <a:lnTo>
                  <a:pt x="1034642" y="55532"/>
                </a:lnTo>
                <a:lnTo>
                  <a:pt x="1058699" y="85466"/>
                </a:lnTo>
                <a:lnTo>
                  <a:pt x="1075903" y="120299"/>
                </a:lnTo>
                <a:lnTo>
                  <a:pt x="1088390" y="191494"/>
                </a:lnTo>
                <a:lnTo>
                  <a:pt x="1089951" y="236161"/>
                </a:lnTo>
                <a:lnTo>
                  <a:pt x="1090174" y="292505"/>
                </a:lnTo>
                <a:lnTo>
                  <a:pt x="1090174" y="331089"/>
                </a:lnTo>
                <a:lnTo>
                  <a:pt x="1089951" y="386683"/>
                </a:lnTo>
                <a:lnTo>
                  <a:pt x="1088390" y="430967"/>
                </a:lnTo>
                <a:lnTo>
                  <a:pt x="1075903" y="502000"/>
                </a:lnTo>
                <a:lnTo>
                  <a:pt x="1058699" y="536833"/>
                </a:lnTo>
                <a:lnTo>
                  <a:pt x="1034642" y="566767"/>
                </a:lnTo>
                <a:lnTo>
                  <a:pt x="1004708" y="590825"/>
                </a:lnTo>
                <a:lnTo>
                  <a:pt x="969874" y="608029"/>
                </a:lnTo>
                <a:lnTo>
                  <a:pt x="898680" y="620516"/>
                </a:lnTo>
                <a:lnTo>
                  <a:pt x="854012" y="622077"/>
                </a:lnTo>
                <a:lnTo>
                  <a:pt x="797669" y="622300"/>
                </a:lnTo>
                <a:lnTo>
                  <a:pt x="291211" y="622300"/>
                </a:lnTo>
                <a:lnTo>
                  <a:pt x="235616" y="622077"/>
                </a:lnTo>
                <a:lnTo>
                  <a:pt x="191332" y="620516"/>
                </a:lnTo>
                <a:lnTo>
                  <a:pt x="120299" y="608029"/>
                </a:lnTo>
                <a:lnTo>
                  <a:pt x="85466" y="590825"/>
                </a:lnTo>
                <a:lnTo>
                  <a:pt x="55532" y="566767"/>
                </a:lnTo>
                <a:lnTo>
                  <a:pt x="31474" y="536833"/>
                </a:lnTo>
                <a:lnTo>
                  <a:pt x="14270" y="502000"/>
                </a:lnTo>
                <a:lnTo>
                  <a:pt x="1783" y="430805"/>
                </a:lnTo>
                <a:lnTo>
                  <a:pt x="222" y="386138"/>
                </a:lnTo>
                <a:lnTo>
                  <a:pt x="0" y="329794"/>
                </a:lnTo>
                <a:lnTo>
                  <a:pt x="0" y="291211"/>
                </a:lnTo>
                <a:lnTo>
                  <a:pt x="222" y="235616"/>
                </a:lnTo>
                <a:lnTo>
                  <a:pt x="1783" y="191332"/>
                </a:lnTo>
                <a:lnTo>
                  <a:pt x="14270" y="120299"/>
                </a:lnTo>
                <a:lnTo>
                  <a:pt x="31474" y="85466"/>
                </a:lnTo>
                <a:lnTo>
                  <a:pt x="55532" y="55532"/>
                </a:lnTo>
                <a:lnTo>
                  <a:pt x="85466" y="31474"/>
                </a:lnTo>
                <a:lnTo>
                  <a:pt x="120299" y="14270"/>
                </a:lnTo>
                <a:lnTo>
                  <a:pt x="191494" y="1783"/>
                </a:lnTo>
                <a:lnTo>
                  <a:pt x="236161" y="222"/>
                </a:lnTo>
                <a:lnTo>
                  <a:pt x="292505" y="0"/>
                </a:lnTo>
                <a:lnTo>
                  <a:pt x="291211" y="0"/>
                </a:lnTo>
                <a:close/>
              </a:path>
            </a:pathLst>
          </a:custGeom>
          <a:ln w="25399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2" name="object 42"/>
          <p:cNvSpPr/>
          <p:nvPr/>
        </p:nvSpPr>
        <p:spPr>
          <a:xfrm>
            <a:off x="3634542" y="2279713"/>
            <a:ext cx="186630" cy="626864"/>
          </a:xfrm>
          <a:custGeom>
            <a:avLst/>
            <a:gdLst/>
            <a:ahLst/>
            <a:cxnLst/>
            <a:rect l="l" t="t" r="r" b="b"/>
            <a:pathLst>
              <a:path w="265429" h="891539">
                <a:moveTo>
                  <a:pt x="0" y="0"/>
                </a:moveTo>
                <a:lnTo>
                  <a:pt x="265076" y="0"/>
                </a:lnTo>
                <a:lnTo>
                  <a:pt x="265076" y="891049"/>
                </a:lnTo>
                <a:lnTo>
                  <a:pt x="0" y="89104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3" name="object 43"/>
          <p:cNvSpPr txBox="1"/>
          <p:nvPr/>
        </p:nvSpPr>
        <p:spPr>
          <a:xfrm>
            <a:off x="2238233" y="2422589"/>
            <a:ext cx="128498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409858" algn="l"/>
                <a:tab pos="1275561" algn="l"/>
              </a:tabLst>
            </a:pPr>
            <a:r>
              <a:rPr sz="1687" strike="sngStrike" dirty="0">
                <a:latin typeface="Arial"/>
                <a:cs typeface="Arial"/>
              </a:rPr>
              <a:t> 	</a:t>
            </a:r>
            <a:r>
              <a:rPr sz="1687" spc="-49" dirty="0">
                <a:latin typeface="Arial"/>
                <a:cs typeface="Arial"/>
              </a:rPr>
              <a:t>LSTM</a:t>
            </a:r>
            <a:r>
              <a:rPr sz="1687" strike="sngStrike" spc="-49" dirty="0">
                <a:latin typeface="Arial"/>
                <a:cs typeface="Arial"/>
              </a:rPr>
              <a:t>	</a:t>
            </a:r>
            <a:endParaRPr sz="1687" dirty="0">
              <a:latin typeface="Arial"/>
              <a:cs typeface="Arial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624336" y="2280059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5" name="object 45"/>
          <p:cNvSpPr/>
          <p:nvPr/>
        </p:nvSpPr>
        <p:spPr>
          <a:xfrm>
            <a:off x="3629635" y="2287647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6" name="object 46"/>
          <p:cNvSpPr/>
          <p:nvPr/>
        </p:nvSpPr>
        <p:spPr>
          <a:xfrm>
            <a:off x="3624336" y="2480298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47"/>
          <p:cNvSpPr/>
          <p:nvPr/>
        </p:nvSpPr>
        <p:spPr>
          <a:xfrm>
            <a:off x="3629635" y="2487886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8" name="object 48"/>
          <p:cNvSpPr/>
          <p:nvPr/>
        </p:nvSpPr>
        <p:spPr>
          <a:xfrm>
            <a:off x="3624336" y="2680546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9" name="object 49"/>
          <p:cNvSpPr/>
          <p:nvPr/>
        </p:nvSpPr>
        <p:spPr>
          <a:xfrm>
            <a:off x="3629635" y="2688135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50"/>
          <p:cNvSpPr/>
          <p:nvPr/>
        </p:nvSpPr>
        <p:spPr>
          <a:xfrm>
            <a:off x="4608584" y="2147036"/>
            <a:ext cx="577304" cy="267444"/>
          </a:xfrm>
          <a:custGeom>
            <a:avLst/>
            <a:gdLst/>
            <a:ahLst/>
            <a:cxnLst/>
            <a:rect l="l" t="t" r="r" b="b"/>
            <a:pathLst>
              <a:path w="821054" h="380364">
                <a:moveTo>
                  <a:pt x="820953" y="0"/>
                </a:moveTo>
                <a:lnTo>
                  <a:pt x="11524" y="374882"/>
                </a:lnTo>
                <a:lnTo>
                  <a:pt x="0" y="38021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1" name="object 51"/>
          <p:cNvSpPr/>
          <p:nvPr/>
        </p:nvSpPr>
        <p:spPr>
          <a:xfrm>
            <a:off x="4538897" y="2371733"/>
            <a:ext cx="95994" cy="78135"/>
          </a:xfrm>
          <a:custGeom>
            <a:avLst/>
            <a:gdLst/>
            <a:ahLst/>
            <a:cxnLst/>
            <a:rect l="l" t="t" r="r" b="b"/>
            <a:pathLst>
              <a:path w="136525" h="111125">
                <a:moveTo>
                  <a:pt x="85013" y="0"/>
                </a:moveTo>
                <a:lnTo>
                  <a:pt x="0" y="106552"/>
                </a:lnTo>
                <a:lnTo>
                  <a:pt x="136258" y="110629"/>
                </a:lnTo>
                <a:lnTo>
                  <a:pt x="850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52"/>
          <p:cNvSpPr/>
          <p:nvPr/>
        </p:nvSpPr>
        <p:spPr>
          <a:xfrm>
            <a:off x="5112423" y="2549594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07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3" name="object 53"/>
          <p:cNvSpPr/>
          <p:nvPr/>
        </p:nvSpPr>
        <p:spPr>
          <a:xfrm>
            <a:off x="4143061" y="2349177"/>
            <a:ext cx="766614" cy="437555"/>
          </a:xfrm>
          <a:custGeom>
            <a:avLst/>
            <a:gdLst/>
            <a:ahLst/>
            <a:cxnLst/>
            <a:rect l="l" t="t" r="r" b="b"/>
            <a:pathLst>
              <a:path w="1090295" h="622300">
                <a:moveTo>
                  <a:pt x="798969" y="0"/>
                </a:moveTo>
                <a:lnTo>
                  <a:pt x="292506" y="0"/>
                </a:lnTo>
                <a:lnTo>
                  <a:pt x="236162" y="223"/>
                </a:lnTo>
                <a:lnTo>
                  <a:pt x="191495" y="1784"/>
                </a:lnTo>
                <a:lnTo>
                  <a:pt x="120307" y="14274"/>
                </a:lnTo>
                <a:lnTo>
                  <a:pt x="85472" y="31478"/>
                </a:lnTo>
                <a:lnTo>
                  <a:pt x="55537" y="55537"/>
                </a:lnTo>
                <a:lnTo>
                  <a:pt x="31478" y="85472"/>
                </a:lnTo>
                <a:lnTo>
                  <a:pt x="14274" y="120307"/>
                </a:lnTo>
                <a:lnTo>
                  <a:pt x="1778" y="191500"/>
                </a:lnTo>
                <a:lnTo>
                  <a:pt x="223" y="235617"/>
                </a:lnTo>
                <a:lnTo>
                  <a:pt x="0" y="291211"/>
                </a:lnTo>
                <a:lnTo>
                  <a:pt x="5" y="331088"/>
                </a:lnTo>
                <a:lnTo>
                  <a:pt x="223" y="386142"/>
                </a:lnTo>
                <a:lnTo>
                  <a:pt x="1802" y="430968"/>
                </a:lnTo>
                <a:lnTo>
                  <a:pt x="14274" y="502005"/>
                </a:lnTo>
                <a:lnTo>
                  <a:pt x="31478" y="536839"/>
                </a:lnTo>
                <a:lnTo>
                  <a:pt x="55537" y="566775"/>
                </a:lnTo>
                <a:lnTo>
                  <a:pt x="85472" y="590834"/>
                </a:lnTo>
                <a:lnTo>
                  <a:pt x="120307" y="608037"/>
                </a:lnTo>
                <a:lnTo>
                  <a:pt x="191333" y="620517"/>
                </a:lnTo>
                <a:lnTo>
                  <a:pt x="235616" y="622077"/>
                </a:lnTo>
                <a:lnTo>
                  <a:pt x="291211" y="622300"/>
                </a:lnTo>
                <a:lnTo>
                  <a:pt x="797674" y="622300"/>
                </a:lnTo>
                <a:lnTo>
                  <a:pt x="854018" y="622077"/>
                </a:lnTo>
                <a:lnTo>
                  <a:pt x="898685" y="620517"/>
                </a:lnTo>
                <a:lnTo>
                  <a:pt x="969873" y="608037"/>
                </a:lnTo>
                <a:lnTo>
                  <a:pt x="1004707" y="590834"/>
                </a:lnTo>
                <a:lnTo>
                  <a:pt x="1034643" y="566775"/>
                </a:lnTo>
                <a:lnTo>
                  <a:pt x="1058702" y="536839"/>
                </a:lnTo>
                <a:lnTo>
                  <a:pt x="1075905" y="502005"/>
                </a:lnTo>
                <a:lnTo>
                  <a:pt x="1088402" y="430807"/>
                </a:lnTo>
                <a:lnTo>
                  <a:pt x="1089957" y="386684"/>
                </a:lnTo>
                <a:lnTo>
                  <a:pt x="1090180" y="331088"/>
                </a:lnTo>
                <a:lnTo>
                  <a:pt x="1090175" y="291211"/>
                </a:lnTo>
                <a:lnTo>
                  <a:pt x="1089957" y="236164"/>
                </a:lnTo>
                <a:lnTo>
                  <a:pt x="1088396" y="191500"/>
                </a:lnTo>
                <a:lnTo>
                  <a:pt x="1075905" y="120307"/>
                </a:lnTo>
                <a:lnTo>
                  <a:pt x="1058702" y="85472"/>
                </a:lnTo>
                <a:lnTo>
                  <a:pt x="1034643" y="55537"/>
                </a:lnTo>
                <a:lnTo>
                  <a:pt x="1004707" y="31478"/>
                </a:lnTo>
                <a:lnTo>
                  <a:pt x="969873" y="14274"/>
                </a:lnTo>
                <a:lnTo>
                  <a:pt x="898847" y="1784"/>
                </a:lnTo>
                <a:lnTo>
                  <a:pt x="854564" y="223"/>
                </a:lnTo>
                <a:lnTo>
                  <a:pt x="798969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4" name="object 54"/>
          <p:cNvSpPr/>
          <p:nvPr/>
        </p:nvSpPr>
        <p:spPr>
          <a:xfrm>
            <a:off x="4143061" y="2349177"/>
            <a:ext cx="766614" cy="437555"/>
          </a:xfrm>
          <a:custGeom>
            <a:avLst/>
            <a:gdLst/>
            <a:ahLst/>
            <a:cxnLst/>
            <a:rect l="l" t="t" r="r" b="b"/>
            <a:pathLst>
              <a:path w="1090295" h="622300">
                <a:moveTo>
                  <a:pt x="291211" y="0"/>
                </a:moveTo>
                <a:lnTo>
                  <a:pt x="798963" y="0"/>
                </a:lnTo>
                <a:lnTo>
                  <a:pt x="854558" y="222"/>
                </a:lnTo>
                <a:lnTo>
                  <a:pt x="898841" y="1783"/>
                </a:lnTo>
                <a:lnTo>
                  <a:pt x="969874" y="14270"/>
                </a:lnTo>
                <a:lnTo>
                  <a:pt x="1004708" y="31474"/>
                </a:lnTo>
                <a:lnTo>
                  <a:pt x="1034642" y="55532"/>
                </a:lnTo>
                <a:lnTo>
                  <a:pt x="1058699" y="85466"/>
                </a:lnTo>
                <a:lnTo>
                  <a:pt x="1075903" y="120299"/>
                </a:lnTo>
                <a:lnTo>
                  <a:pt x="1088390" y="191494"/>
                </a:lnTo>
                <a:lnTo>
                  <a:pt x="1089951" y="236161"/>
                </a:lnTo>
                <a:lnTo>
                  <a:pt x="1090174" y="292505"/>
                </a:lnTo>
                <a:lnTo>
                  <a:pt x="1090174" y="331089"/>
                </a:lnTo>
                <a:lnTo>
                  <a:pt x="1089951" y="386683"/>
                </a:lnTo>
                <a:lnTo>
                  <a:pt x="1088390" y="430967"/>
                </a:lnTo>
                <a:lnTo>
                  <a:pt x="1075903" y="502000"/>
                </a:lnTo>
                <a:lnTo>
                  <a:pt x="1058699" y="536833"/>
                </a:lnTo>
                <a:lnTo>
                  <a:pt x="1034642" y="566767"/>
                </a:lnTo>
                <a:lnTo>
                  <a:pt x="1004708" y="590825"/>
                </a:lnTo>
                <a:lnTo>
                  <a:pt x="969874" y="608029"/>
                </a:lnTo>
                <a:lnTo>
                  <a:pt x="898680" y="620516"/>
                </a:lnTo>
                <a:lnTo>
                  <a:pt x="854012" y="622077"/>
                </a:lnTo>
                <a:lnTo>
                  <a:pt x="797669" y="622300"/>
                </a:lnTo>
                <a:lnTo>
                  <a:pt x="291211" y="622300"/>
                </a:lnTo>
                <a:lnTo>
                  <a:pt x="235616" y="622077"/>
                </a:lnTo>
                <a:lnTo>
                  <a:pt x="191332" y="620516"/>
                </a:lnTo>
                <a:lnTo>
                  <a:pt x="120299" y="608029"/>
                </a:lnTo>
                <a:lnTo>
                  <a:pt x="85466" y="590825"/>
                </a:lnTo>
                <a:lnTo>
                  <a:pt x="55532" y="566767"/>
                </a:lnTo>
                <a:lnTo>
                  <a:pt x="31474" y="536833"/>
                </a:lnTo>
                <a:lnTo>
                  <a:pt x="14270" y="502000"/>
                </a:lnTo>
                <a:lnTo>
                  <a:pt x="1783" y="430805"/>
                </a:lnTo>
                <a:lnTo>
                  <a:pt x="222" y="386138"/>
                </a:lnTo>
                <a:lnTo>
                  <a:pt x="0" y="329794"/>
                </a:lnTo>
                <a:lnTo>
                  <a:pt x="0" y="291211"/>
                </a:lnTo>
                <a:lnTo>
                  <a:pt x="222" y="235616"/>
                </a:lnTo>
                <a:lnTo>
                  <a:pt x="1783" y="191332"/>
                </a:lnTo>
                <a:lnTo>
                  <a:pt x="14270" y="120299"/>
                </a:lnTo>
                <a:lnTo>
                  <a:pt x="31474" y="85466"/>
                </a:lnTo>
                <a:lnTo>
                  <a:pt x="55532" y="55532"/>
                </a:lnTo>
                <a:lnTo>
                  <a:pt x="85466" y="31474"/>
                </a:lnTo>
                <a:lnTo>
                  <a:pt x="120299" y="14270"/>
                </a:lnTo>
                <a:lnTo>
                  <a:pt x="191494" y="1783"/>
                </a:lnTo>
                <a:lnTo>
                  <a:pt x="236161" y="222"/>
                </a:lnTo>
                <a:lnTo>
                  <a:pt x="292505" y="0"/>
                </a:lnTo>
                <a:lnTo>
                  <a:pt x="291211" y="0"/>
                </a:lnTo>
                <a:close/>
              </a:path>
            </a:pathLst>
          </a:custGeom>
          <a:ln w="25399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5" name="object 55"/>
          <p:cNvSpPr/>
          <p:nvPr/>
        </p:nvSpPr>
        <p:spPr>
          <a:xfrm>
            <a:off x="5241886" y="2279713"/>
            <a:ext cx="186630" cy="626864"/>
          </a:xfrm>
          <a:custGeom>
            <a:avLst/>
            <a:gdLst/>
            <a:ahLst/>
            <a:cxnLst/>
            <a:rect l="l" t="t" r="r" b="b"/>
            <a:pathLst>
              <a:path w="265429" h="891539">
                <a:moveTo>
                  <a:pt x="0" y="0"/>
                </a:moveTo>
                <a:lnTo>
                  <a:pt x="265076" y="0"/>
                </a:lnTo>
                <a:lnTo>
                  <a:pt x="265076" y="891049"/>
                </a:lnTo>
                <a:lnTo>
                  <a:pt x="0" y="89104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6" name="object 56"/>
          <p:cNvSpPr txBox="1"/>
          <p:nvPr/>
        </p:nvSpPr>
        <p:spPr>
          <a:xfrm>
            <a:off x="3845577" y="2422589"/>
            <a:ext cx="128498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409858" algn="l"/>
                <a:tab pos="1275561" algn="l"/>
              </a:tabLst>
            </a:pPr>
            <a:r>
              <a:rPr sz="1687" strike="sngStrike" dirty="0">
                <a:latin typeface="Arial"/>
                <a:cs typeface="Arial"/>
              </a:rPr>
              <a:t> 	</a:t>
            </a:r>
            <a:r>
              <a:rPr sz="1687" spc="-49" dirty="0">
                <a:latin typeface="Arial"/>
                <a:cs typeface="Arial"/>
              </a:rPr>
              <a:t>LSTM</a:t>
            </a:r>
            <a:r>
              <a:rPr sz="1687" strike="sngStrike" spc="-49" dirty="0">
                <a:latin typeface="Arial"/>
                <a:cs typeface="Arial"/>
              </a:rPr>
              <a:t>	</a:t>
            </a:r>
            <a:endParaRPr sz="1687" dirty="0">
              <a:latin typeface="Arial"/>
              <a:cs typeface="Arial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231679" y="2280059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8" name="object 58"/>
          <p:cNvSpPr/>
          <p:nvPr/>
        </p:nvSpPr>
        <p:spPr>
          <a:xfrm>
            <a:off x="5236979" y="2287647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9" name="object 59"/>
          <p:cNvSpPr/>
          <p:nvPr/>
        </p:nvSpPr>
        <p:spPr>
          <a:xfrm>
            <a:off x="5231679" y="2480298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0" name="object 60"/>
          <p:cNvSpPr/>
          <p:nvPr/>
        </p:nvSpPr>
        <p:spPr>
          <a:xfrm>
            <a:off x="5236979" y="2487886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1" name="object 61"/>
          <p:cNvSpPr/>
          <p:nvPr/>
        </p:nvSpPr>
        <p:spPr>
          <a:xfrm>
            <a:off x="5231679" y="2680546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2" name="object 62"/>
          <p:cNvSpPr/>
          <p:nvPr/>
        </p:nvSpPr>
        <p:spPr>
          <a:xfrm>
            <a:off x="5236979" y="2688135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3" name="object 63"/>
          <p:cNvSpPr/>
          <p:nvPr/>
        </p:nvSpPr>
        <p:spPr>
          <a:xfrm>
            <a:off x="6207248" y="2147115"/>
            <a:ext cx="590252" cy="267891"/>
          </a:xfrm>
          <a:custGeom>
            <a:avLst/>
            <a:gdLst/>
            <a:ahLst/>
            <a:cxnLst/>
            <a:rect l="l" t="t" r="r" b="b"/>
            <a:pathLst>
              <a:path w="839470" h="381000">
                <a:moveTo>
                  <a:pt x="839253" y="0"/>
                </a:moveTo>
                <a:lnTo>
                  <a:pt x="11564" y="375621"/>
                </a:lnTo>
                <a:lnTo>
                  <a:pt x="0" y="38086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4" name="object 64"/>
          <p:cNvSpPr/>
          <p:nvPr/>
        </p:nvSpPr>
        <p:spPr>
          <a:xfrm>
            <a:off x="6137311" y="2372197"/>
            <a:ext cx="95994" cy="78135"/>
          </a:xfrm>
          <a:custGeom>
            <a:avLst/>
            <a:gdLst/>
            <a:ahLst/>
            <a:cxnLst/>
            <a:rect l="l" t="t" r="r" b="b"/>
            <a:pathLst>
              <a:path w="136525" h="111125">
                <a:moveTo>
                  <a:pt x="85839" y="0"/>
                </a:moveTo>
                <a:lnTo>
                  <a:pt x="0" y="105892"/>
                </a:lnTo>
                <a:lnTo>
                  <a:pt x="136220" y="111023"/>
                </a:lnTo>
                <a:lnTo>
                  <a:pt x="858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5" name="object 65"/>
          <p:cNvSpPr/>
          <p:nvPr/>
        </p:nvSpPr>
        <p:spPr>
          <a:xfrm>
            <a:off x="6710837" y="2549594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07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6" name="object 66"/>
          <p:cNvSpPr/>
          <p:nvPr/>
        </p:nvSpPr>
        <p:spPr>
          <a:xfrm>
            <a:off x="5741475" y="2349177"/>
            <a:ext cx="766614" cy="437555"/>
          </a:xfrm>
          <a:custGeom>
            <a:avLst/>
            <a:gdLst/>
            <a:ahLst/>
            <a:cxnLst/>
            <a:rect l="l" t="t" r="r" b="b"/>
            <a:pathLst>
              <a:path w="1090295" h="622300">
                <a:moveTo>
                  <a:pt x="798969" y="0"/>
                </a:moveTo>
                <a:lnTo>
                  <a:pt x="292506" y="0"/>
                </a:lnTo>
                <a:lnTo>
                  <a:pt x="236162" y="223"/>
                </a:lnTo>
                <a:lnTo>
                  <a:pt x="191495" y="1784"/>
                </a:lnTo>
                <a:lnTo>
                  <a:pt x="120307" y="14274"/>
                </a:lnTo>
                <a:lnTo>
                  <a:pt x="85472" y="31478"/>
                </a:lnTo>
                <a:lnTo>
                  <a:pt x="55537" y="55537"/>
                </a:lnTo>
                <a:lnTo>
                  <a:pt x="31478" y="85472"/>
                </a:lnTo>
                <a:lnTo>
                  <a:pt x="14274" y="120307"/>
                </a:lnTo>
                <a:lnTo>
                  <a:pt x="1778" y="191500"/>
                </a:lnTo>
                <a:lnTo>
                  <a:pt x="223" y="235617"/>
                </a:lnTo>
                <a:lnTo>
                  <a:pt x="0" y="291211"/>
                </a:lnTo>
                <a:lnTo>
                  <a:pt x="5" y="331088"/>
                </a:lnTo>
                <a:lnTo>
                  <a:pt x="223" y="386142"/>
                </a:lnTo>
                <a:lnTo>
                  <a:pt x="1802" y="430968"/>
                </a:lnTo>
                <a:lnTo>
                  <a:pt x="14274" y="502005"/>
                </a:lnTo>
                <a:lnTo>
                  <a:pt x="31478" y="536839"/>
                </a:lnTo>
                <a:lnTo>
                  <a:pt x="55537" y="566775"/>
                </a:lnTo>
                <a:lnTo>
                  <a:pt x="85472" y="590834"/>
                </a:lnTo>
                <a:lnTo>
                  <a:pt x="120307" y="608037"/>
                </a:lnTo>
                <a:lnTo>
                  <a:pt x="191333" y="620517"/>
                </a:lnTo>
                <a:lnTo>
                  <a:pt x="235616" y="622077"/>
                </a:lnTo>
                <a:lnTo>
                  <a:pt x="291211" y="622300"/>
                </a:lnTo>
                <a:lnTo>
                  <a:pt x="797674" y="622300"/>
                </a:lnTo>
                <a:lnTo>
                  <a:pt x="854018" y="622077"/>
                </a:lnTo>
                <a:lnTo>
                  <a:pt x="898685" y="620517"/>
                </a:lnTo>
                <a:lnTo>
                  <a:pt x="969873" y="608037"/>
                </a:lnTo>
                <a:lnTo>
                  <a:pt x="1004707" y="590834"/>
                </a:lnTo>
                <a:lnTo>
                  <a:pt x="1034643" y="566775"/>
                </a:lnTo>
                <a:lnTo>
                  <a:pt x="1058702" y="536839"/>
                </a:lnTo>
                <a:lnTo>
                  <a:pt x="1075905" y="502005"/>
                </a:lnTo>
                <a:lnTo>
                  <a:pt x="1088402" y="430807"/>
                </a:lnTo>
                <a:lnTo>
                  <a:pt x="1089957" y="386684"/>
                </a:lnTo>
                <a:lnTo>
                  <a:pt x="1090180" y="331088"/>
                </a:lnTo>
                <a:lnTo>
                  <a:pt x="1090175" y="291211"/>
                </a:lnTo>
                <a:lnTo>
                  <a:pt x="1089957" y="236164"/>
                </a:lnTo>
                <a:lnTo>
                  <a:pt x="1088396" y="191500"/>
                </a:lnTo>
                <a:lnTo>
                  <a:pt x="1075905" y="120307"/>
                </a:lnTo>
                <a:lnTo>
                  <a:pt x="1058702" y="85472"/>
                </a:lnTo>
                <a:lnTo>
                  <a:pt x="1034643" y="55537"/>
                </a:lnTo>
                <a:lnTo>
                  <a:pt x="1004707" y="31478"/>
                </a:lnTo>
                <a:lnTo>
                  <a:pt x="969873" y="14274"/>
                </a:lnTo>
                <a:lnTo>
                  <a:pt x="898847" y="1784"/>
                </a:lnTo>
                <a:lnTo>
                  <a:pt x="854564" y="223"/>
                </a:lnTo>
                <a:lnTo>
                  <a:pt x="798969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7" name="object 67"/>
          <p:cNvSpPr/>
          <p:nvPr/>
        </p:nvSpPr>
        <p:spPr>
          <a:xfrm>
            <a:off x="5741475" y="2349177"/>
            <a:ext cx="766614" cy="437555"/>
          </a:xfrm>
          <a:custGeom>
            <a:avLst/>
            <a:gdLst/>
            <a:ahLst/>
            <a:cxnLst/>
            <a:rect l="l" t="t" r="r" b="b"/>
            <a:pathLst>
              <a:path w="1090295" h="622300">
                <a:moveTo>
                  <a:pt x="291211" y="0"/>
                </a:moveTo>
                <a:lnTo>
                  <a:pt x="798963" y="0"/>
                </a:lnTo>
                <a:lnTo>
                  <a:pt x="854558" y="222"/>
                </a:lnTo>
                <a:lnTo>
                  <a:pt x="898841" y="1783"/>
                </a:lnTo>
                <a:lnTo>
                  <a:pt x="969874" y="14270"/>
                </a:lnTo>
                <a:lnTo>
                  <a:pt x="1004708" y="31474"/>
                </a:lnTo>
                <a:lnTo>
                  <a:pt x="1034642" y="55532"/>
                </a:lnTo>
                <a:lnTo>
                  <a:pt x="1058699" y="85466"/>
                </a:lnTo>
                <a:lnTo>
                  <a:pt x="1075903" y="120299"/>
                </a:lnTo>
                <a:lnTo>
                  <a:pt x="1088390" y="191494"/>
                </a:lnTo>
                <a:lnTo>
                  <a:pt x="1089951" y="236161"/>
                </a:lnTo>
                <a:lnTo>
                  <a:pt x="1090174" y="292505"/>
                </a:lnTo>
                <a:lnTo>
                  <a:pt x="1090174" y="331089"/>
                </a:lnTo>
                <a:lnTo>
                  <a:pt x="1089951" y="386683"/>
                </a:lnTo>
                <a:lnTo>
                  <a:pt x="1088390" y="430967"/>
                </a:lnTo>
                <a:lnTo>
                  <a:pt x="1075903" y="502000"/>
                </a:lnTo>
                <a:lnTo>
                  <a:pt x="1058699" y="536833"/>
                </a:lnTo>
                <a:lnTo>
                  <a:pt x="1034642" y="566767"/>
                </a:lnTo>
                <a:lnTo>
                  <a:pt x="1004708" y="590825"/>
                </a:lnTo>
                <a:lnTo>
                  <a:pt x="969874" y="608029"/>
                </a:lnTo>
                <a:lnTo>
                  <a:pt x="898680" y="620516"/>
                </a:lnTo>
                <a:lnTo>
                  <a:pt x="854012" y="622077"/>
                </a:lnTo>
                <a:lnTo>
                  <a:pt x="797669" y="622300"/>
                </a:lnTo>
                <a:lnTo>
                  <a:pt x="291211" y="622300"/>
                </a:lnTo>
                <a:lnTo>
                  <a:pt x="235616" y="622077"/>
                </a:lnTo>
                <a:lnTo>
                  <a:pt x="191332" y="620516"/>
                </a:lnTo>
                <a:lnTo>
                  <a:pt x="120299" y="608029"/>
                </a:lnTo>
                <a:lnTo>
                  <a:pt x="85466" y="590825"/>
                </a:lnTo>
                <a:lnTo>
                  <a:pt x="55532" y="566767"/>
                </a:lnTo>
                <a:lnTo>
                  <a:pt x="31474" y="536833"/>
                </a:lnTo>
                <a:lnTo>
                  <a:pt x="14270" y="502000"/>
                </a:lnTo>
                <a:lnTo>
                  <a:pt x="1783" y="430805"/>
                </a:lnTo>
                <a:lnTo>
                  <a:pt x="222" y="386138"/>
                </a:lnTo>
                <a:lnTo>
                  <a:pt x="0" y="329794"/>
                </a:lnTo>
                <a:lnTo>
                  <a:pt x="0" y="291211"/>
                </a:lnTo>
                <a:lnTo>
                  <a:pt x="222" y="235616"/>
                </a:lnTo>
                <a:lnTo>
                  <a:pt x="1783" y="191332"/>
                </a:lnTo>
                <a:lnTo>
                  <a:pt x="14270" y="120299"/>
                </a:lnTo>
                <a:lnTo>
                  <a:pt x="31474" y="85466"/>
                </a:lnTo>
                <a:lnTo>
                  <a:pt x="55532" y="55532"/>
                </a:lnTo>
                <a:lnTo>
                  <a:pt x="85466" y="31474"/>
                </a:lnTo>
                <a:lnTo>
                  <a:pt x="120299" y="14270"/>
                </a:lnTo>
                <a:lnTo>
                  <a:pt x="191494" y="1783"/>
                </a:lnTo>
                <a:lnTo>
                  <a:pt x="236161" y="222"/>
                </a:lnTo>
                <a:lnTo>
                  <a:pt x="292505" y="0"/>
                </a:lnTo>
                <a:lnTo>
                  <a:pt x="291211" y="0"/>
                </a:lnTo>
                <a:close/>
              </a:path>
            </a:pathLst>
          </a:custGeom>
          <a:ln w="25399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8" name="object 68"/>
          <p:cNvSpPr/>
          <p:nvPr/>
        </p:nvSpPr>
        <p:spPr>
          <a:xfrm>
            <a:off x="6840300" y="2279713"/>
            <a:ext cx="186630" cy="626864"/>
          </a:xfrm>
          <a:custGeom>
            <a:avLst/>
            <a:gdLst/>
            <a:ahLst/>
            <a:cxnLst/>
            <a:rect l="l" t="t" r="r" b="b"/>
            <a:pathLst>
              <a:path w="265429" h="891539">
                <a:moveTo>
                  <a:pt x="0" y="0"/>
                </a:moveTo>
                <a:lnTo>
                  <a:pt x="265076" y="0"/>
                </a:lnTo>
                <a:lnTo>
                  <a:pt x="265076" y="891049"/>
                </a:lnTo>
                <a:lnTo>
                  <a:pt x="0" y="89104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9" name="object 69"/>
          <p:cNvSpPr txBox="1"/>
          <p:nvPr/>
        </p:nvSpPr>
        <p:spPr>
          <a:xfrm>
            <a:off x="5443991" y="2422589"/>
            <a:ext cx="128498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409858" algn="l"/>
                <a:tab pos="1275561" algn="l"/>
              </a:tabLst>
            </a:pPr>
            <a:r>
              <a:rPr sz="1687" strike="sngStrike" dirty="0">
                <a:latin typeface="Arial"/>
                <a:cs typeface="Arial"/>
              </a:rPr>
              <a:t> 	</a:t>
            </a:r>
            <a:r>
              <a:rPr sz="1687" spc="-49" dirty="0">
                <a:latin typeface="Arial"/>
                <a:cs typeface="Arial"/>
              </a:rPr>
              <a:t>LSTM</a:t>
            </a:r>
            <a:r>
              <a:rPr sz="1687" strike="sngStrike" spc="-49" dirty="0">
                <a:latin typeface="Arial"/>
                <a:cs typeface="Arial"/>
              </a:rPr>
              <a:t>	</a:t>
            </a:r>
            <a:endParaRPr sz="1687" dirty="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6830094" y="2280059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1" name="object 71"/>
          <p:cNvSpPr/>
          <p:nvPr/>
        </p:nvSpPr>
        <p:spPr>
          <a:xfrm>
            <a:off x="6835393" y="2287647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2" name="object 72"/>
          <p:cNvSpPr/>
          <p:nvPr/>
        </p:nvSpPr>
        <p:spPr>
          <a:xfrm>
            <a:off x="6830094" y="2480298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3" name="object 73"/>
          <p:cNvSpPr/>
          <p:nvPr/>
        </p:nvSpPr>
        <p:spPr>
          <a:xfrm>
            <a:off x="6835393" y="2487886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4" name="object 74"/>
          <p:cNvSpPr/>
          <p:nvPr/>
        </p:nvSpPr>
        <p:spPr>
          <a:xfrm>
            <a:off x="6830094" y="2680546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5" name="object 75"/>
          <p:cNvSpPr/>
          <p:nvPr/>
        </p:nvSpPr>
        <p:spPr>
          <a:xfrm>
            <a:off x="6835393" y="2688135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6" name="object 76"/>
          <p:cNvSpPr/>
          <p:nvPr/>
        </p:nvSpPr>
        <p:spPr>
          <a:xfrm>
            <a:off x="8018358" y="1947196"/>
            <a:ext cx="823764" cy="186630"/>
          </a:xfrm>
          <a:custGeom>
            <a:avLst/>
            <a:gdLst/>
            <a:ahLst/>
            <a:cxnLst/>
            <a:rect l="l" t="t" r="r" b="b"/>
            <a:pathLst>
              <a:path w="1171575" h="265429">
                <a:moveTo>
                  <a:pt x="0" y="265076"/>
                </a:moveTo>
                <a:lnTo>
                  <a:pt x="0" y="0"/>
                </a:lnTo>
                <a:lnTo>
                  <a:pt x="1171032" y="0"/>
                </a:lnTo>
                <a:lnTo>
                  <a:pt x="1171032" y="265076"/>
                </a:lnTo>
                <a:lnTo>
                  <a:pt x="0" y="265076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7" name="object 77"/>
          <p:cNvSpPr/>
          <p:nvPr/>
        </p:nvSpPr>
        <p:spPr>
          <a:xfrm>
            <a:off x="7998344" y="1932194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8" name="object 78"/>
          <p:cNvSpPr/>
          <p:nvPr/>
        </p:nvSpPr>
        <p:spPr>
          <a:xfrm>
            <a:off x="8026292" y="1942291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9" name="object 79"/>
          <p:cNvSpPr/>
          <p:nvPr/>
        </p:nvSpPr>
        <p:spPr>
          <a:xfrm>
            <a:off x="8198583" y="1932194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0" name="object 80"/>
          <p:cNvSpPr/>
          <p:nvPr/>
        </p:nvSpPr>
        <p:spPr>
          <a:xfrm>
            <a:off x="8226541" y="1942291"/>
            <a:ext cx="196185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1" name="object 81"/>
          <p:cNvSpPr/>
          <p:nvPr/>
        </p:nvSpPr>
        <p:spPr>
          <a:xfrm>
            <a:off x="8398832" y="1932194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2" name="object 82"/>
          <p:cNvSpPr/>
          <p:nvPr/>
        </p:nvSpPr>
        <p:spPr>
          <a:xfrm>
            <a:off x="8426779" y="1942291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3" name="object 83"/>
          <p:cNvSpPr/>
          <p:nvPr/>
        </p:nvSpPr>
        <p:spPr>
          <a:xfrm>
            <a:off x="8599071" y="1932194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4" name="object 84"/>
          <p:cNvSpPr/>
          <p:nvPr/>
        </p:nvSpPr>
        <p:spPr>
          <a:xfrm>
            <a:off x="8627028" y="1942291"/>
            <a:ext cx="196188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5" name="object 85"/>
          <p:cNvSpPr/>
          <p:nvPr/>
        </p:nvSpPr>
        <p:spPr>
          <a:xfrm>
            <a:off x="7805662" y="2130730"/>
            <a:ext cx="590252" cy="267891"/>
          </a:xfrm>
          <a:custGeom>
            <a:avLst/>
            <a:gdLst/>
            <a:ahLst/>
            <a:cxnLst/>
            <a:rect l="l" t="t" r="r" b="b"/>
            <a:pathLst>
              <a:path w="839470" h="381000">
                <a:moveTo>
                  <a:pt x="839253" y="0"/>
                </a:moveTo>
                <a:lnTo>
                  <a:pt x="11564" y="375621"/>
                </a:lnTo>
                <a:lnTo>
                  <a:pt x="0" y="38086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6" name="object 86"/>
          <p:cNvSpPr/>
          <p:nvPr/>
        </p:nvSpPr>
        <p:spPr>
          <a:xfrm>
            <a:off x="7735733" y="2355812"/>
            <a:ext cx="95994" cy="78135"/>
          </a:xfrm>
          <a:custGeom>
            <a:avLst/>
            <a:gdLst/>
            <a:ahLst/>
            <a:cxnLst/>
            <a:rect l="l" t="t" r="r" b="b"/>
            <a:pathLst>
              <a:path w="136525" h="111125">
                <a:moveTo>
                  <a:pt x="85826" y="0"/>
                </a:moveTo>
                <a:lnTo>
                  <a:pt x="0" y="105892"/>
                </a:lnTo>
                <a:lnTo>
                  <a:pt x="136207" y="111023"/>
                </a:lnTo>
                <a:lnTo>
                  <a:pt x="858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7" name="object 87"/>
          <p:cNvSpPr/>
          <p:nvPr/>
        </p:nvSpPr>
        <p:spPr>
          <a:xfrm>
            <a:off x="8309251" y="2533199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8" name="object 88"/>
          <p:cNvSpPr/>
          <p:nvPr/>
        </p:nvSpPr>
        <p:spPr>
          <a:xfrm>
            <a:off x="7339889" y="2332790"/>
            <a:ext cx="766614" cy="437555"/>
          </a:xfrm>
          <a:custGeom>
            <a:avLst/>
            <a:gdLst/>
            <a:ahLst/>
            <a:cxnLst/>
            <a:rect l="l" t="t" r="r" b="b"/>
            <a:pathLst>
              <a:path w="1090295" h="622300">
                <a:moveTo>
                  <a:pt x="798969" y="0"/>
                </a:moveTo>
                <a:lnTo>
                  <a:pt x="292506" y="0"/>
                </a:lnTo>
                <a:lnTo>
                  <a:pt x="236162" y="223"/>
                </a:lnTo>
                <a:lnTo>
                  <a:pt x="191495" y="1784"/>
                </a:lnTo>
                <a:lnTo>
                  <a:pt x="120307" y="14274"/>
                </a:lnTo>
                <a:lnTo>
                  <a:pt x="85472" y="31478"/>
                </a:lnTo>
                <a:lnTo>
                  <a:pt x="55537" y="55537"/>
                </a:lnTo>
                <a:lnTo>
                  <a:pt x="31478" y="85472"/>
                </a:lnTo>
                <a:lnTo>
                  <a:pt x="14274" y="120307"/>
                </a:lnTo>
                <a:lnTo>
                  <a:pt x="1778" y="191495"/>
                </a:lnTo>
                <a:lnTo>
                  <a:pt x="223" y="235616"/>
                </a:lnTo>
                <a:lnTo>
                  <a:pt x="0" y="291211"/>
                </a:lnTo>
                <a:lnTo>
                  <a:pt x="5" y="331088"/>
                </a:lnTo>
                <a:lnTo>
                  <a:pt x="223" y="386137"/>
                </a:lnTo>
                <a:lnTo>
                  <a:pt x="1784" y="430806"/>
                </a:lnTo>
                <a:lnTo>
                  <a:pt x="14274" y="502005"/>
                </a:lnTo>
                <a:lnTo>
                  <a:pt x="31478" y="536837"/>
                </a:lnTo>
                <a:lnTo>
                  <a:pt x="55537" y="566770"/>
                </a:lnTo>
                <a:lnTo>
                  <a:pt x="85472" y="590829"/>
                </a:lnTo>
                <a:lnTo>
                  <a:pt x="120307" y="608037"/>
                </a:lnTo>
                <a:lnTo>
                  <a:pt x="191333" y="620517"/>
                </a:lnTo>
                <a:lnTo>
                  <a:pt x="235616" y="622077"/>
                </a:lnTo>
                <a:lnTo>
                  <a:pt x="291211" y="622300"/>
                </a:lnTo>
                <a:lnTo>
                  <a:pt x="797674" y="622300"/>
                </a:lnTo>
                <a:lnTo>
                  <a:pt x="854018" y="622077"/>
                </a:lnTo>
                <a:lnTo>
                  <a:pt x="898685" y="620517"/>
                </a:lnTo>
                <a:lnTo>
                  <a:pt x="969873" y="608037"/>
                </a:lnTo>
                <a:lnTo>
                  <a:pt x="1004707" y="590829"/>
                </a:lnTo>
                <a:lnTo>
                  <a:pt x="1034643" y="566770"/>
                </a:lnTo>
                <a:lnTo>
                  <a:pt x="1058702" y="536837"/>
                </a:lnTo>
                <a:lnTo>
                  <a:pt x="1075905" y="502005"/>
                </a:lnTo>
                <a:lnTo>
                  <a:pt x="1088402" y="430806"/>
                </a:lnTo>
                <a:lnTo>
                  <a:pt x="1089957" y="386684"/>
                </a:lnTo>
                <a:lnTo>
                  <a:pt x="1090180" y="331088"/>
                </a:lnTo>
                <a:lnTo>
                  <a:pt x="1090175" y="291211"/>
                </a:lnTo>
                <a:lnTo>
                  <a:pt x="1089957" y="236162"/>
                </a:lnTo>
                <a:lnTo>
                  <a:pt x="1088396" y="191495"/>
                </a:lnTo>
                <a:lnTo>
                  <a:pt x="1075905" y="120307"/>
                </a:lnTo>
                <a:lnTo>
                  <a:pt x="1058702" y="85472"/>
                </a:lnTo>
                <a:lnTo>
                  <a:pt x="1034643" y="55537"/>
                </a:lnTo>
                <a:lnTo>
                  <a:pt x="1004707" y="31478"/>
                </a:lnTo>
                <a:lnTo>
                  <a:pt x="969873" y="14274"/>
                </a:lnTo>
                <a:lnTo>
                  <a:pt x="898847" y="1784"/>
                </a:lnTo>
                <a:lnTo>
                  <a:pt x="854564" y="223"/>
                </a:lnTo>
                <a:lnTo>
                  <a:pt x="798969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9" name="object 89"/>
          <p:cNvSpPr/>
          <p:nvPr/>
        </p:nvSpPr>
        <p:spPr>
          <a:xfrm>
            <a:off x="7339889" y="2332790"/>
            <a:ext cx="766614" cy="437555"/>
          </a:xfrm>
          <a:custGeom>
            <a:avLst/>
            <a:gdLst/>
            <a:ahLst/>
            <a:cxnLst/>
            <a:rect l="l" t="t" r="r" b="b"/>
            <a:pathLst>
              <a:path w="1090295" h="622300">
                <a:moveTo>
                  <a:pt x="291211" y="0"/>
                </a:moveTo>
                <a:lnTo>
                  <a:pt x="798963" y="0"/>
                </a:lnTo>
                <a:lnTo>
                  <a:pt x="854558" y="222"/>
                </a:lnTo>
                <a:lnTo>
                  <a:pt x="898841" y="1783"/>
                </a:lnTo>
                <a:lnTo>
                  <a:pt x="969874" y="14270"/>
                </a:lnTo>
                <a:lnTo>
                  <a:pt x="1004708" y="31474"/>
                </a:lnTo>
                <a:lnTo>
                  <a:pt x="1034642" y="55532"/>
                </a:lnTo>
                <a:lnTo>
                  <a:pt x="1058699" y="85466"/>
                </a:lnTo>
                <a:lnTo>
                  <a:pt x="1075903" y="120299"/>
                </a:lnTo>
                <a:lnTo>
                  <a:pt x="1088390" y="191494"/>
                </a:lnTo>
                <a:lnTo>
                  <a:pt x="1089951" y="236161"/>
                </a:lnTo>
                <a:lnTo>
                  <a:pt x="1090174" y="292505"/>
                </a:lnTo>
                <a:lnTo>
                  <a:pt x="1090174" y="331089"/>
                </a:lnTo>
                <a:lnTo>
                  <a:pt x="1089951" y="386683"/>
                </a:lnTo>
                <a:lnTo>
                  <a:pt x="1088390" y="430967"/>
                </a:lnTo>
                <a:lnTo>
                  <a:pt x="1075903" y="502000"/>
                </a:lnTo>
                <a:lnTo>
                  <a:pt x="1058699" y="536833"/>
                </a:lnTo>
                <a:lnTo>
                  <a:pt x="1034642" y="566767"/>
                </a:lnTo>
                <a:lnTo>
                  <a:pt x="1004708" y="590825"/>
                </a:lnTo>
                <a:lnTo>
                  <a:pt x="969874" y="608029"/>
                </a:lnTo>
                <a:lnTo>
                  <a:pt x="898680" y="620516"/>
                </a:lnTo>
                <a:lnTo>
                  <a:pt x="854012" y="622077"/>
                </a:lnTo>
                <a:lnTo>
                  <a:pt x="797669" y="622300"/>
                </a:lnTo>
                <a:lnTo>
                  <a:pt x="291211" y="622300"/>
                </a:lnTo>
                <a:lnTo>
                  <a:pt x="235616" y="622077"/>
                </a:lnTo>
                <a:lnTo>
                  <a:pt x="191332" y="620516"/>
                </a:lnTo>
                <a:lnTo>
                  <a:pt x="120299" y="608029"/>
                </a:lnTo>
                <a:lnTo>
                  <a:pt x="85466" y="590825"/>
                </a:lnTo>
                <a:lnTo>
                  <a:pt x="55532" y="566767"/>
                </a:lnTo>
                <a:lnTo>
                  <a:pt x="31474" y="536833"/>
                </a:lnTo>
                <a:lnTo>
                  <a:pt x="14270" y="502000"/>
                </a:lnTo>
                <a:lnTo>
                  <a:pt x="1783" y="430805"/>
                </a:lnTo>
                <a:lnTo>
                  <a:pt x="222" y="386138"/>
                </a:lnTo>
                <a:lnTo>
                  <a:pt x="0" y="329794"/>
                </a:lnTo>
                <a:lnTo>
                  <a:pt x="0" y="291211"/>
                </a:lnTo>
                <a:lnTo>
                  <a:pt x="222" y="235616"/>
                </a:lnTo>
                <a:lnTo>
                  <a:pt x="1783" y="191332"/>
                </a:lnTo>
                <a:lnTo>
                  <a:pt x="14270" y="120299"/>
                </a:lnTo>
                <a:lnTo>
                  <a:pt x="31474" y="85466"/>
                </a:lnTo>
                <a:lnTo>
                  <a:pt x="55532" y="55532"/>
                </a:lnTo>
                <a:lnTo>
                  <a:pt x="85466" y="31474"/>
                </a:lnTo>
                <a:lnTo>
                  <a:pt x="120299" y="14270"/>
                </a:lnTo>
                <a:lnTo>
                  <a:pt x="191494" y="1783"/>
                </a:lnTo>
                <a:lnTo>
                  <a:pt x="236161" y="222"/>
                </a:lnTo>
                <a:lnTo>
                  <a:pt x="292505" y="0"/>
                </a:lnTo>
                <a:lnTo>
                  <a:pt x="291211" y="0"/>
                </a:lnTo>
                <a:close/>
              </a:path>
            </a:pathLst>
          </a:custGeom>
          <a:ln w="25399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0" name="object 90"/>
          <p:cNvSpPr/>
          <p:nvPr/>
        </p:nvSpPr>
        <p:spPr>
          <a:xfrm>
            <a:off x="8438714" y="2263327"/>
            <a:ext cx="186630" cy="626864"/>
          </a:xfrm>
          <a:custGeom>
            <a:avLst/>
            <a:gdLst/>
            <a:ahLst/>
            <a:cxnLst/>
            <a:rect l="l" t="t" r="r" b="b"/>
            <a:pathLst>
              <a:path w="265429" h="891539">
                <a:moveTo>
                  <a:pt x="0" y="0"/>
                </a:moveTo>
                <a:lnTo>
                  <a:pt x="265076" y="0"/>
                </a:lnTo>
                <a:lnTo>
                  <a:pt x="265076" y="891049"/>
                </a:lnTo>
                <a:lnTo>
                  <a:pt x="0" y="89104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1" name="object 91"/>
          <p:cNvSpPr txBox="1"/>
          <p:nvPr/>
        </p:nvSpPr>
        <p:spPr>
          <a:xfrm>
            <a:off x="7042405" y="2404729"/>
            <a:ext cx="128498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409858" algn="l"/>
                <a:tab pos="1275561" algn="l"/>
              </a:tabLst>
            </a:pPr>
            <a:r>
              <a:rPr sz="1687" strike="sngStrike" dirty="0">
                <a:latin typeface="Arial"/>
                <a:cs typeface="Arial"/>
              </a:rPr>
              <a:t> 	</a:t>
            </a:r>
            <a:r>
              <a:rPr lang="en-US" sz="1687" spc="-49" dirty="0">
                <a:latin typeface="Arial"/>
                <a:cs typeface="Arial"/>
              </a:rPr>
              <a:t>LSTM</a:t>
            </a:r>
            <a:r>
              <a:rPr sz="1687" strike="sngStrike" spc="-49" dirty="0">
                <a:latin typeface="Arial"/>
                <a:cs typeface="Arial"/>
              </a:rPr>
              <a:t>	</a:t>
            </a:r>
            <a:endParaRPr sz="1687" dirty="0">
              <a:latin typeface="Arial"/>
              <a:cs typeface="Arial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8428508" y="2263673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3" name="object 93"/>
          <p:cNvSpPr/>
          <p:nvPr/>
        </p:nvSpPr>
        <p:spPr>
          <a:xfrm>
            <a:off x="8433807" y="2271261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4" name="object 94"/>
          <p:cNvSpPr/>
          <p:nvPr/>
        </p:nvSpPr>
        <p:spPr>
          <a:xfrm>
            <a:off x="8428508" y="2463912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5" name="object 95"/>
          <p:cNvSpPr/>
          <p:nvPr/>
        </p:nvSpPr>
        <p:spPr>
          <a:xfrm>
            <a:off x="8433807" y="2471500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6" name="object 96"/>
          <p:cNvSpPr/>
          <p:nvPr/>
        </p:nvSpPr>
        <p:spPr>
          <a:xfrm>
            <a:off x="8428508" y="2664160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7" name="object 97"/>
          <p:cNvSpPr/>
          <p:nvPr/>
        </p:nvSpPr>
        <p:spPr>
          <a:xfrm>
            <a:off x="8433807" y="2671748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8" name="object 98"/>
          <p:cNvSpPr txBox="1"/>
          <p:nvPr/>
        </p:nvSpPr>
        <p:spPr>
          <a:xfrm>
            <a:off x="8077732" y="1297447"/>
            <a:ext cx="692497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95" dirty="0">
                <a:latin typeface="Arial"/>
                <a:cs typeface="Arial"/>
              </a:rPr>
              <a:t>&lt;/s&gt;</a:t>
            </a:r>
            <a:endParaRPr sz="2531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1536206" y="4226929"/>
            <a:ext cx="551408" cy="266998"/>
          </a:xfrm>
          <a:custGeom>
            <a:avLst/>
            <a:gdLst/>
            <a:ahLst/>
            <a:cxnLst/>
            <a:rect l="l" t="t" r="r" b="b"/>
            <a:pathLst>
              <a:path w="784225" h="379729">
                <a:moveTo>
                  <a:pt x="783987" y="0"/>
                </a:moveTo>
                <a:lnTo>
                  <a:pt x="11430" y="374019"/>
                </a:lnTo>
                <a:lnTo>
                  <a:pt x="0" y="379553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0" name="object 100"/>
          <p:cNvSpPr/>
          <p:nvPr/>
        </p:nvSpPr>
        <p:spPr>
          <a:xfrm>
            <a:off x="1467084" y="4451332"/>
            <a:ext cx="95994" cy="77242"/>
          </a:xfrm>
          <a:custGeom>
            <a:avLst/>
            <a:gdLst/>
            <a:ahLst/>
            <a:cxnLst/>
            <a:rect l="l" t="t" r="r" b="b"/>
            <a:pathLst>
              <a:path w="136525" h="109854">
                <a:moveTo>
                  <a:pt x="83172" y="0"/>
                </a:moveTo>
                <a:lnTo>
                  <a:pt x="0" y="108000"/>
                </a:lnTo>
                <a:lnTo>
                  <a:pt x="136309" y="109740"/>
                </a:lnTo>
                <a:lnTo>
                  <a:pt x="8317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1" name="object 101"/>
          <p:cNvSpPr/>
          <p:nvPr/>
        </p:nvSpPr>
        <p:spPr>
          <a:xfrm>
            <a:off x="2040610" y="463021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0" y="0"/>
                </a:moveTo>
                <a:lnTo>
                  <a:pt x="0" y="121920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2" name="object 102"/>
          <p:cNvSpPr/>
          <p:nvPr/>
        </p:nvSpPr>
        <p:spPr>
          <a:xfrm>
            <a:off x="1071249" y="4429803"/>
            <a:ext cx="766614" cy="437555"/>
          </a:xfrm>
          <a:custGeom>
            <a:avLst/>
            <a:gdLst/>
            <a:ahLst/>
            <a:cxnLst/>
            <a:rect l="l" t="t" r="r" b="b"/>
            <a:pathLst>
              <a:path w="1090295" h="622300">
                <a:moveTo>
                  <a:pt x="798969" y="0"/>
                </a:moveTo>
                <a:lnTo>
                  <a:pt x="292506" y="0"/>
                </a:lnTo>
                <a:lnTo>
                  <a:pt x="236162" y="222"/>
                </a:lnTo>
                <a:lnTo>
                  <a:pt x="191495" y="1782"/>
                </a:lnTo>
                <a:lnTo>
                  <a:pt x="120307" y="14262"/>
                </a:lnTo>
                <a:lnTo>
                  <a:pt x="85472" y="31465"/>
                </a:lnTo>
                <a:lnTo>
                  <a:pt x="55537" y="55524"/>
                </a:lnTo>
                <a:lnTo>
                  <a:pt x="31478" y="85460"/>
                </a:lnTo>
                <a:lnTo>
                  <a:pt x="14274" y="120294"/>
                </a:lnTo>
                <a:lnTo>
                  <a:pt x="1778" y="191492"/>
                </a:lnTo>
                <a:lnTo>
                  <a:pt x="223" y="235615"/>
                </a:lnTo>
                <a:lnTo>
                  <a:pt x="0" y="291211"/>
                </a:lnTo>
                <a:lnTo>
                  <a:pt x="5" y="331089"/>
                </a:lnTo>
                <a:lnTo>
                  <a:pt x="223" y="386135"/>
                </a:lnTo>
                <a:lnTo>
                  <a:pt x="1784" y="430799"/>
                </a:lnTo>
                <a:lnTo>
                  <a:pt x="14274" y="501992"/>
                </a:lnTo>
                <a:lnTo>
                  <a:pt x="31478" y="536827"/>
                </a:lnTo>
                <a:lnTo>
                  <a:pt x="55537" y="566762"/>
                </a:lnTo>
                <a:lnTo>
                  <a:pt x="85472" y="590821"/>
                </a:lnTo>
                <a:lnTo>
                  <a:pt x="120307" y="608025"/>
                </a:lnTo>
                <a:lnTo>
                  <a:pt x="191333" y="620515"/>
                </a:lnTo>
                <a:lnTo>
                  <a:pt x="235616" y="622076"/>
                </a:lnTo>
                <a:lnTo>
                  <a:pt x="291210" y="622300"/>
                </a:lnTo>
                <a:lnTo>
                  <a:pt x="797674" y="622300"/>
                </a:lnTo>
                <a:lnTo>
                  <a:pt x="854018" y="622076"/>
                </a:lnTo>
                <a:lnTo>
                  <a:pt x="898685" y="620515"/>
                </a:lnTo>
                <a:lnTo>
                  <a:pt x="969873" y="608025"/>
                </a:lnTo>
                <a:lnTo>
                  <a:pt x="1004707" y="590821"/>
                </a:lnTo>
                <a:lnTo>
                  <a:pt x="1034643" y="566762"/>
                </a:lnTo>
                <a:lnTo>
                  <a:pt x="1058702" y="536827"/>
                </a:lnTo>
                <a:lnTo>
                  <a:pt x="1075905" y="501992"/>
                </a:lnTo>
                <a:lnTo>
                  <a:pt x="1088402" y="430799"/>
                </a:lnTo>
                <a:lnTo>
                  <a:pt x="1089957" y="386682"/>
                </a:lnTo>
                <a:lnTo>
                  <a:pt x="1090180" y="331089"/>
                </a:lnTo>
                <a:lnTo>
                  <a:pt x="1090175" y="291211"/>
                </a:lnTo>
                <a:lnTo>
                  <a:pt x="1089957" y="236157"/>
                </a:lnTo>
                <a:lnTo>
                  <a:pt x="1088378" y="191331"/>
                </a:lnTo>
                <a:lnTo>
                  <a:pt x="1075905" y="120294"/>
                </a:lnTo>
                <a:lnTo>
                  <a:pt x="1058702" y="85460"/>
                </a:lnTo>
                <a:lnTo>
                  <a:pt x="1034643" y="55524"/>
                </a:lnTo>
                <a:lnTo>
                  <a:pt x="1004707" y="31465"/>
                </a:lnTo>
                <a:lnTo>
                  <a:pt x="969873" y="14262"/>
                </a:lnTo>
                <a:lnTo>
                  <a:pt x="898847" y="1782"/>
                </a:lnTo>
                <a:lnTo>
                  <a:pt x="854564" y="222"/>
                </a:lnTo>
                <a:lnTo>
                  <a:pt x="798969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3" name="object 103"/>
          <p:cNvSpPr/>
          <p:nvPr/>
        </p:nvSpPr>
        <p:spPr>
          <a:xfrm>
            <a:off x="1071249" y="4429803"/>
            <a:ext cx="766614" cy="437555"/>
          </a:xfrm>
          <a:custGeom>
            <a:avLst/>
            <a:gdLst/>
            <a:ahLst/>
            <a:cxnLst/>
            <a:rect l="l" t="t" r="r" b="b"/>
            <a:pathLst>
              <a:path w="1090295" h="622300">
                <a:moveTo>
                  <a:pt x="291211" y="0"/>
                </a:moveTo>
                <a:lnTo>
                  <a:pt x="798963" y="0"/>
                </a:lnTo>
                <a:lnTo>
                  <a:pt x="854558" y="222"/>
                </a:lnTo>
                <a:lnTo>
                  <a:pt x="898841" y="1783"/>
                </a:lnTo>
                <a:lnTo>
                  <a:pt x="969874" y="14270"/>
                </a:lnTo>
                <a:lnTo>
                  <a:pt x="1004708" y="31474"/>
                </a:lnTo>
                <a:lnTo>
                  <a:pt x="1034642" y="55532"/>
                </a:lnTo>
                <a:lnTo>
                  <a:pt x="1058699" y="85466"/>
                </a:lnTo>
                <a:lnTo>
                  <a:pt x="1075903" y="120299"/>
                </a:lnTo>
                <a:lnTo>
                  <a:pt x="1088390" y="191494"/>
                </a:lnTo>
                <a:lnTo>
                  <a:pt x="1089951" y="236161"/>
                </a:lnTo>
                <a:lnTo>
                  <a:pt x="1090174" y="292505"/>
                </a:lnTo>
                <a:lnTo>
                  <a:pt x="1090174" y="331089"/>
                </a:lnTo>
                <a:lnTo>
                  <a:pt x="1089951" y="386683"/>
                </a:lnTo>
                <a:lnTo>
                  <a:pt x="1088390" y="430967"/>
                </a:lnTo>
                <a:lnTo>
                  <a:pt x="1075903" y="502000"/>
                </a:lnTo>
                <a:lnTo>
                  <a:pt x="1058699" y="536833"/>
                </a:lnTo>
                <a:lnTo>
                  <a:pt x="1034642" y="566767"/>
                </a:lnTo>
                <a:lnTo>
                  <a:pt x="1004708" y="590825"/>
                </a:lnTo>
                <a:lnTo>
                  <a:pt x="969874" y="608029"/>
                </a:lnTo>
                <a:lnTo>
                  <a:pt x="898680" y="620516"/>
                </a:lnTo>
                <a:lnTo>
                  <a:pt x="854012" y="622077"/>
                </a:lnTo>
                <a:lnTo>
                  <a:pt x="797669" y="622300"/>
                </a:lnTo>
                <a:lnTo>
                  <a:pt x="291211" y="622300"/>
                </a:lnTo>
                <a:lnTo>
                  <a:pt x="235616" y="622077"/>
                </a:lnTo>
                <a:lnTo>
                  <a:pt x="191332" y="620516"/>
                </a:lnTo>
                <a:lnTo>
                  <a:pt x="120299" y="608029"/>
                </a:lnTo>
                <a:lnTo>
                  <a:pt x="85466" y="590825"/>
                </a:lnTo>
                <a:lnTo>
                  <a:pt x="55532" y="566767"/>
                </a:lnTo>
                <a:lnTo>
                  <a:pt x="31474" y="536833"/>
                </a:lnTo>
                <a:lnTo>
                  <a:pt x="14270" y="502000"/>
                </a:lnTo>
                <a:lnTo>
                  <a:pt x="1783" y="430805"/>
                </a:lnTo>
                <a:lnTo>
                  <a:pt x="222" y="386138"/>
                </a:lnTo>
                <a:lnTo>
                  <a:pt x="0" y="329794"/>
                </a:lnTo>
                <a:lnTo>
                  <a:pt x="0" y="291211"/>
                </a:lnTo>
                <a:lnTo>
                  <a:pt x="222" y="235616"/>
                </a:lnTo>
                <a:lnTo>
                  <a:pt x="1783" y="191332"/>
                </a:lnTo>
                <a:lnTo>
                  <a:pt x="14270" y="120299"/>
                </a:lnTo>
                <a:lnTo>
                  <a:pt x="31474" y="85466"/>
                </a:lnTo>
                <a:lnTo>
                  <a:pt x="55532" y="55532"/>
                </a:lnTo>
                <a:lnTo>
                  <a:pt x="85466" y="31474"/>
                </a:lnTo>
                <a:lnTo>
                  <a:pt x="120299" y="14270"/>
                </a:lnTo>
                <a:lnTo>
                  <a:pt x="191494" y="1783"/>
                </a:lnTo>
                <a:lnTo>
                  <a:pt x="236161" y="222"/>
                </a:lnTo>
                <a:lnTo>
                  <a:pt x="292505" y="0"/>
                </a:lnTo>
                <a:lnTo>
                  <a:pt x="291211" y="0"/>
                </a:lnTo>
                <a:close/>
              </a:path>
            </a:pathLst>
          </a:custGeom>
          <a:ln w="25399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4" name="object 104"/>
          <p:cNvSpPr/>
          <p:nvPr/>
        </p:nvSpPr>
        <p:spPr>
          <a:xfrm>
            <a:off x="2170073" y="4360330"/>
            <a:ext cx="186630" cy="626864"/>
          </a:xfrm>
          <a:custGeom>
            <a:avLst/>
            <a:gdLst/>
            <a:ahLst/>
            <a:cxnLst/>
            <a:rect l="l" t="t" r="r" b="b"/>
            <a:pathLst>
              <a:path w="265429" h="891540">
                <a:moveTo>
                  <a:pt x="0" y="0"/>
                </a:moveTo>
                <a:lnTo>
                  <a:pt x="265076" y="0"/>
                </a:lnTo>
                <a:lnTo>
                  <a:pt x="265076" y="891049"/>
                </a:lnTo>
                <a:lnTo>
                  <a:pt x="0" y="89104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5" name="object 105"/>
          <p:cNvSpPr txBox="1"/>
          <p:nvPr/>
        </p:nvSpPr>
        <p:spPr>
          <a:xfrm>
            <a:off x="773768" y="4503206"/>
            <a:ext cx="128498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409858" algn="l"/>
                <a:tab pos="1275561" algn="l"/>
              </a:tabLst>
            </a:pPr>
            <a:r>
              <a:rPr sz="1687" strike="sngStrike" dirty="0">
                <a:latin typeface="Arial"/>
                <a:cs typeface="Arial"/>
              </a:rPr>
              <a:t> 	</a:t>
            </a:r>
            <a:r>
              <a:rPr sz="1687" spc="-49" dirty="0">
                <a:latin typeface="Arial"/>
                <a:cs typeface="Arial"/>
              </a:rPr>
              <a:t>LSTM</a:t>
            </a:r>
            <a:r>
              <a:rPr sz="1687" strike="sngStrike" spc="-49" dirty="0">
                <a:latin typeface="Arial"/>
                <a:cs typeface="Arial"/>
              </a:rPr>
              <a:t>	</a:t>
            </a:r>
            <a:endParaRPr sz="1687" dirty="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2159867" y="4360676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7" name="object 107"/>
          <p:cNvSpPr/>
          <p:nvPr/>
        </p:nvSpPr>
        <p:spPr>
          <a:xfrm>
            <a:off x="2165166" y="4368264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8" name="object 108"/>
          <p:cNvSpPr/>
          <p:nvPr/>
        </p:nvSpPr>
        <p:spPr>
          <a:xfrm>
            <a:off x="2159867" y="4560915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9" name="object 109"/>
          <p:cNvSpPr/>
          <p:nvPr/>
        </p:nvSpPr>
        <p:spPr>
          <a:xfrm>
            <a:off x="2165166" y="4568510"/>
            <a:ext cx="196194" cy="196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0" name="object 110"/>
          <p:cNvSpPr/>
          <p:nvPr/>
        </p:nvSpPr>
        <p:spPr>
          <a:xfrm>
            <a:off x="2159867" y="4761163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1" name="object 111"/>
          <p:cNvSpPr/>
          <p:nvPr/>
        </p:nvSpPr>
        <p:spPr>
          <a:xfrm>
            <a:off x="2165166" y="4768752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2" name="object 112"/>
          <p:cNvSpPr/>
          <p:nvPr/>
        </p:nvSpPr>
        <p:spPr>
          <a:xfrm>
            <a:off x="3090654" y="4226251"/>
            <a:ext cx="586680" cy="269230"/>
          </a:xfrm>
          <a:custGeom>
            <a:avLst/>
            <a:gdLst/>
            <a:ahLst/>
            <a:cxnLst/>
            <a:rect l="l" t="t" r="r" b="b"/>
            <a:pathLst>
              <a:path w="834389" h="382904">
                <a:moveTo>
                  <a:pt x="833817" y="0"/>
                </a:moveTo>
                <a:lnTo>
                  <a:pt x="11543" y="377272"/>
                </a:lnTo>
                <a:lnTo>
                  <a:pt x="0" y="382568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3" name="object 113"/>
          <p:cNvSpPr/>
          <p:nvPr/>
        </p:nvSpPr>
        <p:spPr>
          <a:xfrm>
            <a:off x="3020850" y="4452565"/>
            <a:ext cx="95994" cy="78135"/>
          </a:xfrm>
          <a:custGeom>
            <a:avLst/>
            <a:gdLst/>
            <a:ahLst/>
            <a:cxnLst/>
            <a:rect l="l" t="t" r="r" b="b"/>
            <a:pathLst>
              <a:path w="136525" h="111125">
                <a:moveTo>
                  <a:pt x="85394" y="0"/>
                </a:moveTo>
                <a:lnTo>
                  <a:pt x="0" y="106248"/>
                </a:lnTo>
                <a:lnTo>
                  <a:pt x="136245" y="110807"/>
                </a:lnTo>
                <a:lnTo>
                  <a:pt x="8539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4" name="object 114"/>
          <p:cNvSpPr/>
          <p:nvPr/>
        </p:nvSpPr>
        <p:spPr>
          <a:xfrm>
            <a:off x="3594376" y="4630203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5" name="object 115"/>
          <p:cNvSpPr/>
          <p:nvPr/>
        </p:nvSpPr>
        <p:spPr>
          <a:xfrm>
            <a:off x="2625014" y="4429794"/>
            <a:ext cx="766614" cy="437555"/>
          </a:xfrm>
          <a:custGeom>
            <a:avLst/>
            <a:gdLst/>
            <a:ahLst/>
            <a:cxnLst/>
            <a:rect l="l" t="t" r="r" b="b"/>
            <a:pathLst>
              <a:path w="1090295" h="622300">
                <a:moveTo>
                  <a:pt x="798969" y="0"/>
                </a:moveTo>
                <a:lnTo>
                  <a:pt x="292506" y="0"/>
                </a:lnTo>
                <a:lnTo>
                  <a:pt x="236162" y="223"/>
                </a:lnTo>
                <a:lnTo>
                  <a:pt x="191495" y="1784"/>
                </a:lnTo>
                <a:lnTo>
                  <a:pt x="120307" y="14274"/>
                </a:lnTo>
                <a:lnTo>
                  <a:pt x="85472" y="31478"/>
                </a:lnTo>
                <a:lnTo>
                  <a:pt x="55537" y="55537"/>
                </a:lnTo>
                <a:lnTo>
                  <a:pt x="31478" y="85472"/>
                </a:lnTo>
                <a:lnTo>
                  <a:pt x="14274" y="120307"/>
                </a:lnTo>
                <a:lnTo>
                  <a:pt x="1778" y="191495"/>
                </a:lnTo>
                <a:lnTo>
                  <a:pt x="223" y="235616"/>
                </a:lnTo>
                <a:lnTo>
                  <a:pt x="0" y="291211"/>
                </a:lnTo>
                <a:lnTo>
                  <a:pt x="5" y="331088"/>
                </a:lnTo>
                <a:lnTo>
                  <a:pt x="223" y="386137"/>
                </a:lnTo>
                <a:lnTo>
                  <a:pt x="1784" y="430806"/>
                </a:lnTo>
                <a:lnTo>
                  <a:pt x="14274" y="502005"/>
                </a:lnTo>
                <a:lnTo>
                  <a:pt x="31478" y="536839"/>
                </a:lnTo>
                <a:lnTo>
                  <a:pt x="55537" y="566775"/>
                </a:lnTo>
                <a:lnTo>
                  <a:pt x="85472" y="590834"/>
                </a:lnTo>
                <a:lnTo>
                  <a:pt x="120307" y="608037"/>
                </a:lnTo>
                <a:lnTo>
                  <a:pt x="191333" y="620517"/>
                </a:lnTo>
                <a:lnTo>
                  <a:pt x="235616" y="622077"/>
                </a:lnTo>
                <a:lnTo>
                  <a:pt x="291211" y="622300"/>
                </a:lnTo>
                <a:lnTo>
                  <a:pt x="797674" y="622300"/>
                </a:lnTo>
                <a:lnTo>
                  <a:pt x="854018" y="622077"/>
                </a:lnTo>
                <a:lnTo>
                  <a:pt x="898685" y="620517"/>
                </a:lnTo>
                <a:lnTo>
                  <a:pt x="969873" y="608037"/>
                </a:lnTo>
                <a:lnTo>
                  <a:pt x="1004707" y="590834"/>
                </a:lnTo>
                <a:lnTo>
                  <a:pt x="1034643" y="566775"/>
                </a:lnTo>
                <a:lnTo>
                  <a:pt x="1058702" y="536839"/>
                </a:lnTo>
                <a:lnTo>
                  <a:pt x="1075905" y="502005"/>
                </a:lnTo>
                <a:lnTo>
                  <a:pt x="1088402" y="430806"/>
                </a:lnTo>
                <a:lnTo>
                  <a:pt x="1089957" y="386684"/>
                </a:lnTo>
                <a:lnTo>
                  <a:pt x="1090180" y="331088"/>
                </a:lnTo>
                <a:lnTo>
                  <a:pt x="1090175" y="291211"/>
                </a:lnTo>
                <a:lnTo>
                  <a:pt x="1089957" y="236162"/>
                </a:lnTo>
                <a:lnTo>
                  <a:pt x="1088396" y="191495"/>
                </a:lnTo>
                <a:lnTo>
                  <a:pt x="1075905" y="120307"/>
                </a:lnTo>
                <a:lnTo>
                  <a:pt x="1058702" y="85472"/>
                </a:lnTo>
                <a:lnTo>
                  <a:pt x="1034643" y="55537"/>
                </a:lnTo>
                <a:lnTo>
                  <a:pt x="1004707" y="31478"/>
                </a:lnTo>
                <a:lnTo>
                  <a:pt x="969873" y="14274"/>
                </a:lnTo>
                <a:lnTo>
                  <a:pt x="898847" y="1784"/>
                </a:lnTo>
                <a:lnTo>
                  <a:pt x="854564" y="223"/>
                </a:lnTo>
                <a:lnTo>
                  <a:pt x="798969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6" name="object 116"/>
          <p:cNvSpPr/>
          <p:nvPr/>
        </p:nvSpPr>
        <p:spPr>
          <a:xfrm>
            <a:off x="2625014" y="4429794"/>
            <a:ext cx="766614" cy="437555"/>
          </a:xfrm>
          <a:custGeom>
            <a:avLst/>
            <a:gdLst/>
            <a:ahLst/>
            <a:cxnLst/>
            <a:rect l="l" t="t" r="r" b="b"/>
            <a:pathLst>
              <a:path w="1090295" h="622300">
                <a:moveTo>
                  <a:pt x="291211" y="0"/>
                </a:moveTo>
                <a:lnTo>
                  <a:pt x="798963" y="0"/>
                </a:lnTo>
                <a:lnTo>
                  <a:pt x="854558" y="222"/>
                </a:lnTo>
                <a:lnTo>
                  <a:pt x="898841" y="1783"/>
                </a:lnTo>
                <a:lnTo>
                  <a:pt x="969874" y="14270"/>
                </a:lnTo>
                <a:lnTo>
                  <a:pt x="1004708" y="31474"/>
                </a:lnTo>
                <a:lnTo>
                  <a:pt x="1034642" y="55532"/>
                </a:lnTo>
                <a:lnTo>
                  <a:pt x="1058699" y="85466"/>
                </a:lnTo>
                <a:lnTo>
                  <a:pt x="1075903" y="120299"/>
                </a:lnTo>
                <a:lnTo>
                  <a:pt x="1088390" y="191494"/>
                </a:lnTo>
                <a:lnTo>
                  <a:pt x="1089951" y="236161"/>
                </a:lnTo>
                <a:lnTo>
                  <a:pt x="1090174" y="292505"/>
                </a:lnTo>
                <a:lnTo>
                  <a:pt x="1090174" y="331089"/>
                </a:lnTo>
                <a:lnTo>
                  <a:pt x="1089951" y="386683"/>
                </a:lnTo>
                <a:lnTo>
                  <a:pt x="1088390" y="430967"/>
                </a:lnTo>
                <a:lnTo>
                  <a:pt x="1075903" y="502000"/>
                </a:lnTo>
                <a:lnTo>
                  <a:pt x="1058699" y="536833"/>
                </a:lnTo>
                <a:lnTo>
                  <a:pt x="1034642" y="566767"/>
                </a:lnTo>
                <a:lnTo>
                  <a:pt x="1004708" y="590825"/>
                </a:lnTo>
                <a:lnTo>
                  <a:pt x="969874" y="608029"/>
                </a:lnTo>
                <a:lnTo>
                  <a:pt x="898680" y="620516"/>
                </a:lnTo>
                <a:lnTo>
                  <a:pt x="854012" y="622077"/>
                </a:lnTo>
                <a:lnTo>
                  <a:pt x="797669" y="622300"/>
                </a:lnTo>
                <a:lnTo>
                  <a:pt x="291211" y="622300"/>
                </a:lnTo>
                <a:lnTo>
                  <a:pt x="235616" y="622077"/>
                </a:lnTo>
                <a:lnTo>
                  <a:pt x="191332" y="620516"/>
                </a:lnTo>
                <a:lnTo>
                  <a:pt x="120299" y="608029"/>
                </a:lnTo>
                <a:lnTo>
                  <a:pt x="85466" y="590825"/>
                </a:lnTo>
                <a:lnTo>
                  <a:pt x="55532" y="566767"/>
                </a:lnTo>
                <a:lnTo>
                  <a:pt x="31474" y="536833"/>
                </a:lnTo>
                <a:lnTo>
                  <a:pt x="14270" y="502000"/>
                </a:lnTo>
                <a:lnTo>
                  <a:pt x="1783" y="430805"/>
                </a:lnTo>
                <a:lnTo>
                  <a:pt x="222" y="386138"/>
                </a:lnTo>
                <a:lnTo>
                  <a:pt x="0" y="329794"/>
                </a:lnTo>
                <a:lnTo>
                  <a:pt x="0" y="291211"/>
                </a:lnTo>
                <a:lnTo>
                  <a:pt x="222" y="235616"/>
                </a:lnTo>
                <a:lnTo>
                  <a:pt x="1783" y="191332"/>
                </a:lnTo>
                <a:lnTo>
                  <a:pt x="14270" y="120299"/>
                </a:lnTo>
                <a:lnTo>
                  <a:pt x="31474" y="85466"/>
                </a:lnTo>
                <a:lnTo>
                  <a:pt x="55532" y="55532"/>
                </a:lnTo>
                <a:lnTo>
                  <a:pt x="85466" y="31474"/>
                </a:lnTo>
                <a:lnTo>
                  <a:pt x="120299" y="14270"/>
                </a:lnTo>
                <a:lnTo>
                  <a:pt x="191494" y="1783"/>
                </a:lnTo>
                <a:lnTo>
                  <a:pt x="236161" y="222"/>
                </a:lnTo>
                <a:lnTo>
                  <a:pt x="292505" y="0"/>
                </a:lnTo>
                <a:lnTo>
                  <a:pt x="291211" y="0"/>
                </a:lnTo>
                <a:close/>
              </a:path>
            </a:pathLst>
          </a:custGeom>
          <a:ln w="25399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7" name="object 117"/>
          <p:cNvSpPr/>
          <p:nvPr/>
        </p:nvSpPr>
        <p:spPr>
          <a:xfrm>
            <a:off x="3723839" y="4360330"/>
            <a:ext cx="186630" cy="626864"/>
          </a:xfrm>
          <a:custGeom>
            <a:avLst/>
            <a:gdLst/>
            <a:ahLst/>
            <a:cxnLst/>
            <a:rect l="l" t="t" r="r" b="b"/>
            <a:pathLst>
              <a:path w="265429" h="891540">
                <a:moveTo>
                  <a:pt x="0" y="0"/>
                </a:moveTo>
                <a:lnTo>
                  <a:pt x="265076" y="0"/>
                </a:lnTo>
                <a:lnTo>
                  <a:pt x="265076" y="891049"/>
                </a:lnTo>
                <a:lnTo>
                  <a:pt x="0" y="89104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8" name="object 118"/>
          <p:cNvSpPr txBox="1"/>
          <p:nvPr/>
        </p:nvSpPr>
        <p:spPr>
          <a:xfrm>
            <a:off x="2327530" y="4503206"/>
            <a:ext cx="128498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409858" algn="l"/>
                <a:tab pos="1275561" algn="l"/>
              </a:tabLst>
            </a:pPr>
            <a:r>
              <a:rPr sz="1687" strike="sngStrike" dirty="0">
                <a:latin typeface="Arial"/>
                <a:cs typeface="Arial"/>
              </a:rPr>
              <a:t> 	</a:t>
            </a:r>
            <a:r>
              <a:rPr sz="1687" spc="-49" dirty="0">
                <a:latin typeface="Arial"/>
                <a:cs typeface="Arial"/>
              </a:rPr>
              <a:t>LSTM</a:t>
            </a:r>
            <a:r>
              <a:rPr sz="1687" strike="sngStrike" spc="-49" dirty="0">
                <a:latin typeface="Arial"/>
                <a:cs typeface="Arial"/>
              </a:rPr>
              <a:t>	</a:t>
            </a:r>
            <a:endParaRPr sz="1687" dirty="0">
              <a:latin typeface="Arial"/>
              <a:cs typeface="Arial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3713633" y="4360676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0" name="object 120"/>
          <p:cNvSpPr/>
          <p:nvPr/>
        </p:nvSpPr>
        <p:spPr>
          <a:xfrm>
            <a:off x="3718932" y="4368264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1" name="object 121"/>
          <p:cNvSpPr/>
          <p:nvPr/>
        </p:nvSpPr>
        <p:spPr>
          <a:xfrm>
            <a:off x="3713633" y="4560915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2" name="object 122"/>
          <p:cNvSpPr/>
          <p:nvPr/>
        </p:nvSpPr>
        <p:spPr>
          <a:xfrm>
            <a:off x="3718932" y="4568503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3" name="object 123"/>
          <p:cNvSpPr/>
          <p:nvPr/>
        </p:nvSpPr>
        <p:spPr>
          <a:xfrm>
            <a:off x="3713633" y="4761163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4" name="object 124"/>
          <p:cNvSpPr/>
          <p:nvPr/>
        </p:nvSpPr>
        <p:spPr>
          <a:xfrm>
            <a:off x="3718932" y="4768752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5" name="object 125"/>
          <p:cNvSpPr/>
          <p:nvPr/>
        </p:nvSpPr>
        <p:spPr>
          <a:xfrm>
            <a:off x="4697881" y="4227653"/>
            <a:ext cx="577304" cy="267444"/>
          </a:xfrm>
          <a:custGeom>
            <a:avLst/>
            <a:gdLst/>
            <a:ahLst/>
            <a:cxnLst/>
            <a:rect l="l" t="t" r="r" b="b"/>
            <a:pathLst>
              <a:path w="821054" h="380365">
                <a:moveTo>
                  <a:pt x="820953" y="0"/>
                </a:moveTo>
                <a:lnTo>
                  <a:pt x="11524" y="374882"/>
                </a:lnTo>
                <a:lnTo>
                  <a:pt x="0" y="38021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6" name="object 126"/>
          <p:cNvSpPr/>
          <p:nvPr/>
        </p:nvSpPr>
        <p:spPr>
          <a:xfrm>
            <a:off x="4628194" y="4452351"/>
            <a:ext cx="95994" cy="78135"/>
          </a:xfrm>
          <a:custGeom>
            <a:avLst/>
            <a:gdLst/>
            <a:ahLst/>
            <a:cxnLst/>
            <a:rect l="l" t="t" r="r" b="b"/>
            <a:pathLst>
              <a:path w="136525" h="111125">
                <a:moveTo>
                  <a:pt x="85013" y="0"/>
                </a:moveTo>
                <a:lnTo>
                  <a:pt x="0" y="106552"/>
                </a:lnTo>
                <a:lnTo>
                  <a:pt x="136258" y="110629"/>
                </a:lnTo>
                <a:lnTo>
                  <a:pt x="8501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7" name="object 127"/>
          <p:cNvSpPr/>
          <p:nvPr/>
        </p:nvSpPr>
        <p:spPr>
          <a:xfrm>
            <a:off x="5201720" y="463021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8" name="object 128"/>
          <p:cNvSpPr/>
          <p:nvPr/>
        </p:nvSpPr>
        <p:spPr>
          <a:xfrm>
            <a:off x="4232358" y="4429803"/>
            <a:ext cx="766614" cy="437555"/>
          </a:xfrm>
          <a:custGeom>
            <a:avLst/>
            <a:gdLst/>
            <a:ahLst/>
            <a:cxnLst/>
            <a:rect l="l" t="t" r="r" b="b"/>
            <a:pathLst>
              <a:path w="1090295" h="622300">
                <a:moveTo>
                  <a:pt x="798969" y="0"/>
                </a:moveTo>
                <a:lnTo>
                  <a:pt x="292506" y="0"/>
                </a:lnTo>
                <a:lnTo>
                  <a:pt x="236162" y="222"/>
                </a:lnTo>
                <a:lnTo>
                  <a:pt x="191495" y="1782"/>
                </a:lnTo>
                <a:lnTo>
                  <a:pt x="120307" y="14262"/>
                </a:lnTo>
                <a:lnTo>
                  <a:pt x="85472" y="31465"/>
                </a:lnTo>
                <a:lnTo>
                  <a:pt x="55537" y="55524"/>
                </a:lnTo>
                <a:lnTo>
                  <a:pt x="31478" y="85460"/>
                </a:lnTo>
                <a:lnTo>
                  <a:pt x="14274" y="120294"/>
                </a:lnTo>
                <a:lnTo>
                  <a:pt x="1778" y="191492"/>
                </a:lnTo>
                <a:lnTo>
                  <a:pt x="223" y="235610"/>
                </a:lnTo>
                <a:lnTo>
                  <a:pt x="0" y="291198"/>
                </a:lnTo>
                <a:lnTo>
                  <a:pt x="5" y="331089"/>
                </a:lnTo>
                <a:lnTo>
                  <a:pt x="223" y="386130"/>
                </a:lnTo>
                <a:lnTo>
                  <a:pt x="1784" y="430798"/>
                </a:lnTo>
                <a:lnTo>
                  <a:pt x="14274" y="501992"/>
                </a:lnTo>
                <a:lnTo>
                  <a:pt x="31478" y="536827"/>
                </a:lnTo>
                <a:lnTo>
                  <a:pt x="55537" y="566762"/>
                </a:lnTo>
                <a:lnTo>
                  <a:pt x="85472" y="590821"/>
                </a:lnTo>
                <a:lnTo>
                  <a:pt x="120307" y="608025"/>
                </a:lnTo>
                <a:lnTo>
                  <a:pt x="191333" y="620515"/>
                </a:lnTo>
                <a:lnTo>
                  <a:pt x="235616" y="622076"/>
                </a:lnTo>
                <a:lnTo>
                  <a:pt x="291211" y="622300"/>
                </a:lnTo>
                <a:lnTo>
                  <a:pt x="797674" y="622300"/>
                </a:lnTo>
                <a:lnTo>
                  <a:pt x="854018" y="622076"/>
                </a:lnTo>
                <a:lnTo>
                  <a:pt x="898685" y="620515"/>
                </a:lnTo>
                <a:lnTo>
                  <a:pt x="969873" y="608025"/>
                </a:lnTo>
                <a:lnTo>
                  <a:pt x="1004707" y="590821"/>
                </a:lnTo>
                <a:lnTo>
                  <a:pt x="1034643" y="566762"/>
                </a:lnTo>
                <a:lnTo>
                  <a:pt x="1058702" y="536827"/>
                </a:lnTo>
                <a:lnTo>
                  <a:pt x="1075905" y="501992"/>
                </a:lnTo>
                <a:lnTo>
                  <a:pt x="1088396" y="430961"/>
                </a:lnTo>
                <a:lnTo>
                  <a:pt x="1089957" y="386682"/>
                </a:lnTo>
                <a:lnTo>
                  <a:pt x="1090180" y="331089"/>
                </a:lnTo>
                <a:lnTo>
                  <a:pt x="1090175" y="291198"/>
                </a:lnTo>
                <a:lnTo>
                  <a:pt x="1089957" y="236157"/>
                </a:lnTo>
                <a:lnTo>
                  <a:pt x="1088396" y="191492"/>
                </a:lnTo>
                <a:lnTo>
                  <a:pt x="1075905" y="120294"/>
                </a:lnTo>
                <a:lnTo>
                  <a:pt x="1058702" y="85460"/>
                </a:lnTo>
                <a:lnTo>
                  <a:pt x="1034643" y="55524"/>
                </a:lnTo>
                <a:lnTo>
                  <a:pt x="1004707" y="31465"/>
                </a:lnTo>
                <a:lnTo>
                  <a:pt x="969873" y="14262"/>
                </a:lnTo>
                <a:lnTo>
                  <a:pt x="898847" y="1782"/>
                </a:lnTo>
                <a:lnTo>
                  <a:pt x="854564" y="222"/>
                </a:lnTo>
                <a:lnTo>
                  <a:pt x="798969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9" name="object 129"/>
          <p:cNvSpPr/>
          <p:nvPr/>
        </p:nvSpPr>
        <p:spPr>
          <a:xfrm>
            <a:off x="4232358" y="4429803"/>
            <a:ext cx="766614" cy="437555"/>
          </a:xfrm>
          <a:custGeom>
            <a:avLst/>
            <a:gdLst/>
            <a:ahLst/>
            <a:cxnLst/>
            <a:rect l="l" t="t" r="r" b="b"/>
            <a:pathLst>
              <a:path w="1090295" h="622300">
                <a:moveTo>
                  <a:pt x="291211" y="0"/>
                </a:moveTo>
                <a:lnTo>
                  <a:pt x="798963" y="0"/>
                </a:lnTo>
                <a:lnTo>
                  <a:pt x="854558" y="222"/>
                </a:lnTo>
                <a:lnTo>
                  <a:pt x="898841" y="1783"/>
                </a:lnTo>
                <a:lnTo>
                  <a:pt x="969874" y="14270"/>
                </a:lnTo>
                <a:lnTo>
                  <a:pt x="1004708" y="31474"/>
                </a:lnTo>
                <a:lnTo>
                  <a:pt x="1034642" y="55532"/>
                </a:lnTo>
                <a:lnTo>
                  <a:pt x="1058699" y="85466"/>
                </a:lnTo>
                <a:lnTo>
                  <a:pt x="1075903" y="120299"/>
                </a:lnTo>
                <a:lnTo>
                  <a:pt x="1088390" y="191494"/>
                </a:lnTo>
                <a:lnTo>
                  <a:pt x="1089951" y="236161"/>
                </a:lnTo>
                <a:lnTo>
                  <a:pt x="1090174" y="292505"/>
                </a:lnTo>
                <a:lnTo>
                  <a:pt x="1090174" y="331089"/>
                </a:lnTo>
                <a:lnTo>
                  <a:pt x="1089951" y="386683"/>
                </a:lnTo>
                <a:lnTo>
                  <a:pt x="1088390" y="430967"/>
                </a:lnTo>
                <a:lnTo>
                  <a:pt x="1075903" y="502000"/>
                </a:lnTo>
                <a:lnTo>
                  <a:pt x="1058699" y="536833"/>
                </a:lnTo>
                <a:lnTo>
                  <a:pt x="1034642" y="566767"/>
                </a:lnTo>
                <a:lnTo>
                  <a:pt x="1004708" y="590825"/>
                </a:lnTo>
                <a:lnTo>
                  <a:pt x="969874" y="608029"/>
                </a:lnTo>
                <a:lnTo>
                  <a:pt x="898680" y="620516"/>
                </a:lnTo>
                <a:lnTo>
                  <a:pt x="854012" y="622077"/>
                </a:lnTo>
                <a:lnTo>
                  <a:pt x="797669" y="622300"/>
                </a:lnTo>
                <a:lnTo>
                  <a:pt x="291211" y="622300"/>
                </a:lnTo>
                <a:lnTo>
                  <a:pt x="235616" y="622077"/>
                </a:lnTo>
                <a:lnTo>
                  <a:pt x="191332" y="620516"/>
                </a:lnTo>
                <a:lnTo>
                  <a:pt x="120299" y="608029"/>
                </a:lnTo>
                <a:lnTo>
                  <a:pt x="85466" y="590825"/>
                </a:lnTo>
                <a:lnTo>
                  <a:pt x="55532" y="566767"/>
                </a:lnTo>
                <a:lnTo>
                  <a:pt x="31474" y="536833"/>
                </a:lnTo>
                <a:lnTo>
                  <a:pt x="14270" y="502000"/>
                </a:lnTo>
                <a:lnTo>
                  <a:pt x="1783" y="430805"/>
                </a:lnTo>
                <a:lnTo>
                  <a:pt x="222" y="386138"/>
                </a:lnTo>
                <a:lnTo>
                  <a:pt x="0" y="329794"/>
                </a:lnTo>
                <a:lnTo>
                  <a:pt x="0" y="291211"/>
                </a:lnTo>
                <a:lnTo>
                  <a:pt x="222" y="235616"/>
                </a:lnTo>
                <a:lnTo>
                  <a:pt x="1783" y="191332"/>
                </a:lnTo>
                <a:lnTo>
                  <a:pt x="14270" y="120299"/>
                </a:lnTo>
                <a:lnTo>
                  <a:pt x="31474" y="85466"/>
                </a:lnTo>
                <a:lnTo>
                  <a:pt x="55532" y="55532"/>
                </a:lnTo>
                <a:lnTo>
                  <a:pt x="85466" y="31474"/>
                </a:lnTo>
                <a:lnTo>
                  <a:pt x="120299" y="14270"/>
                </a:lnTo>
                <a:lnTo>
                  <a:pt x="191494" y="1783"/>
                </a:lnTo>
                <a:lnTo>
                  <a:pt x="236161" y="222"/>
                </a:lnTo>
                <a:lnTo>
                  <a:pt x="292505" y="0"/>
                </a:lnTo>
                <a:lnTo>
                  <a:pt x="291211" y="0"/>
                </a:lnTo>
                <a:close/>
              </a:path>
            </a:pathLst>
          </a:custGeom>
          <a:ln w="25399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0" name="object 130"/>
          <p:cNvSpPr/>
          <p:nvPr/>
        </p:nvSpPr>
        <p:spPr>
          <a:xfrm>
            <a:off x="5331183" y="4360330"/>
            <a:ext cx="186630" cy="626864"/>
          </a:xfrm>
          <a:custGeom>
            <a:avLst/>
            <a:gdLst/>
            <a:ahLst/>
            <a:cxnLst/>
            <a:rect l="l" t="t" r="r" b="b"/>
            <a:pathLst>
              <a:path w="265429" h="891540">
                <a:moveTo>
                  <a:pt x="0" y="0"/>
                </a:moveTo>
                <a:lnTo>
                  <a:pt x="265076" y="0"/>
                </a:lnTo>
                <a:lnTo>
                  <a:pt x="265076" y="891049"/>
                </a:lnTo>
                <a:lnTo>
                  <a:pt x="0" y="89104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1" name="object 131"/>
          <p:cNvSpPr txBox="1"/>
          <p:nvPr/>
        </p:nvSpPr>
        <p:spPr>
          <a:xfrm>
            <a:off x="3934874" y="4503206"/>
            <a:ext cx="128498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409858" algn="l"/>
                <a:tab pos="1275561" algn="l"/>
              </a:tabLst>
            </a:pPr>
            <a:r>
              <a:rPr sz="1687" strike="sngStrike" dirty="0">
                <a:latin typeface="Arial"/>
                <a:cs typeface="Arial"/>
              </a:rPr>
              <a:t> 	</a:t>
            </a:r>
            <a:r>
              <a:rPr sz="1687" spc="-49" dirty="0">
                <a:latin typeface="Arial"/>
                <a:cs typeface="Arial"/>
              </a:rPr>
              <a:t>LSTM</a:t>
            </a:r>
            <a:r>
              <a:rPr sz="1687" strike="sngStrike" spc="-49" dirty="0">
                <a:latin typeface="Arial"/>
                <a:cs typeface="Arial"/>
              </a:rPr>
              <a:t>	</a:t>
            </a:r>
            <a:endParaRPr sz="1687" dirty="0">
              <a:latin typeface="Arial"/>
              <a:cs typeface="Arial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5320976" y="4360676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3" name="object 133"/>
          <p:cNvSpPr/>
          <p:nvPr/>
        </p:nvSpPr>
        <p:spPr>
          <a:xfrm>
            <a:off x="5326276" y="4368264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4" name="object 134"/>
          <p:cNvSpPr/>
          <p:nvPr/>
        </p:nvSpPr>
        <p:spPr>
          <a:xfrm>
            <a:off x="5320976" y="4560915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5" name="object 135"/>
          <p:cNvSpPr/>
          <p:nvPr/>
        </p:nvSpPr>
        <p:spPr>
          <a:xfrm>
            <a:off x="5326276" y="4568510"/>
            <a:ext cx="196194" cy="196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6" name="object 136"/>
          <p:cNvSpPr/>
          <p:nvPr/>
        </p:nvSpPr>
        <p:spPr>
          <a:xfrm>
            <a:off x="5320976" y="4761163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7" name="object 137"/>
          <p:cNvSpPr/>
          <p:nvPr/>
        </p:nvSpPr>
        <p:spPr>
          <a:xfrm>
            <a:off x="5326276" y="4768752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8" name="object 138"/>
          <p:cNvSpPr/>
          <p:nvPr/>
        </p:nvSpPr>
        <p:spPr>
          <a:xfrm>
            <a:off x="6296545" y="4227733"/>
            <a:ext cx="590252" cy="267891"/>
          </a:xfrm>
          <a:custGeom>
            <a:avLst/>
            <a:gdLst/>
            <a:ahLst/>
            <a:cxnLst/>
            <a:rect l="l" t="t" r="r" b="b"/>
            <a:pathLst>
              <a:path w="839470" h="381000">
                <a:moveTo>
                  <a:pt x="839253" y="0"/>
                </a:moveTo>
                <a:lnTo>
                  <a:pt x="11564" y="375621"/>
                </a:lnTo>
                <a:lnTo>
                  <a:pt x="0" y="380869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9" name="object 139"/>
          <p:cNvSpPr/>
          <p:nvPr/>
        </p:nvSpPr>
        <p:spPr>
          <a:xfrm>
            <a:off x="6226616" y="4452815"/>
            <a:ext cx="95994" cy="78135"/>
          </a:xfrm>
          <a:custGeom>
            <a:avLst/>
            <a:gdLst/>
            <a:ahLst/>
            <a:cxnLst/>
            <a:rect l="l" t="t" r="r" b="b"/>
            <a:pathLst>
              <a:path w="136525" h="111125">
                <a:moveTo>
                  <a:pt x="85826" y="0"/>
                </a:moveTo>
                <a:lnTo>
                  <a:pt x="0" y="105892"/>
                </a:lnTo>
                <a:lnTo>
                  <a:pt x="136207" y="111023"/>
                </a:lnTo>
                <a:lnTo>
                  <a:pt x="8582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0" name="object 140"/>
          <p:cNvSpPr/>
          <p:nvPr/>
        </p:nvSpPr>
        <p:spPr>
          <a:xfrm>
            <a:off x="6800134" y="4630203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1" name="object 141"/>
          <p:cNvSpPr/>
          <p:nvPr/>
        </p:nvSpPr>
        <p:spPr>
          <a:xfrm>
            <a:off x="5830772" y="4429794"/>
            <a:ext cx="766614" cy="437555"/>
          </a:xfrm>
          <a:custGeom>
            <a:avLst/>
            <a:gdLst/>
            <a:ahLst/>
            <a:cxnLst/>
            <a:rect l="l" t="t" r="r" b="b"/>
            <a:pathLst>
              <a:path w="1090295" h="622300">
                <a:moveTo>
                  <a:pt x="798969" y="0"/>
                </a:moveTo>
                <a:lnTo>
                  <a:pt x="292506" y="0"/>
                </a:lnTo>
                <a:lnTo>
                  <a:pt x="236162" y="223"/>
                </a:lnTo>
                <a:lnTo>
                  <a:pt x="191495" y="1784"/>
                </a:lnTo>
                <a:lnTo>
                  <a:pt x="120307" y="14274"/>
                </a:lnTo>
                <a:lnTo>
                  <a:pt x="85472" y="31478"/>
                </a:lnTo>
                <a:lnTo>
                  <a:pt x="55537" y="55537"/>
                </a:lnTo>
                <a:lnTo>
                  <a:pt x="31478" y="85472"/>
                </a:lnTo>
                <a:lnTo>
                  <a:pt x="14274" y="120307"/>
                </a:lnTo>
                <a:lnTo>
                  <a:pt x="1778" y="191495"/>
                </a:lnTo>
                <a:lnTo>
                  <a:pt x="223" y="235616"/>
                </a:lnTo>
                <a:lnTo>
                  <a:pt x="0" y="291211"/>
                </a:lnTo>
                <a:lnTo>
                  <a:pt x="5" y="331088"/>
                </a:lnTo>
                <a:lnTo>
                  <a:pt x="223" y="386137"/>
                </a:lnTo>
                <a:lnTo>
                  <a:pt x="1784" y="430806"/>
                </a:lnTo>
                <a:lnTo>
                  <a:pt x="14274" y="502005"/>
                </a:lnTo>
                <a:lnTo>
                  <a:pt x="31478" y="536839"/>
                </a:lnTo>
                <a:lnTo>
                  <a:pt x="55537" y="566775"/>
                </a:lnTo>
                <a:lnTo>
                  <a:pt x="85472" y="590834"/>
                </a:lnTo>
                <a:lnTo>
                  <a:pt x="120307" y="608037"/>
                </a:lnTo>
                <a:lnTo>
                  <a:pt x="191333" y="620517"/>
                </a:lnTo>
                <a:lnTo>
                  <a:pt x="235616" y="622077"/>
                </a:lnTo>
                <a:lnTo>
                  <a:pt x="291211" y="622300"/>
                </a:lnTo>
                <a:lnTo>
                  <a:pt x="797674" y="622300"/>
                </a:lnTo>
                <a:lnTo>
                  <a:pt x="854018" y="622077"/>
                </a:lnTo>
                <a:lnTo>
                  <a:pt x="898685" y="620517"/>
                </a:lnTo>
                <a:lnTo>
                  <a:pt x="969873" y="608037"/>
                </a:lnTo>
                <a:lnTo>
                  <a:pt x="1004707" y="590834"/>
                </a:lnTo>
                <a:lnTo>
                  <a:pt x="1034643" y="566775"/>
                </a:lnTo>
                <a:lnTo>
                  <a:pt x="1058702" y="536839"/>
                </a:lnTo>
                <a:lnTo>
                  <a:pt x="1075905" y="502005"/>
                </a:lnTo>
                <a:lnTo>
                  <a:pt x="1088402" y="430806"/>
                </a:lnTo>
                <a:lnTo>
                  <a:pt x="1089957" y="386684"/>
                </a:lnTo>
                <a:lnTo>
                  <a:pt x="1090180" y="331088"/>
                </a:lnTo>
                <a:lnTo>
                  <a:pt x="1090175" y="291211"/>
                </a:lnTo>
                <a:lnTo>
                  <a:pt x="1089957" y="236162"/>
                </a:lnTo>
                <a:lnTo>
                  <a:pt x="1088396" y="191495"/>
                </a:lnTo>
                <a:lnTo>
                  <a:pt x="1075905" y="120307"/>
                </a:lnTo>
                <a:lnTo>
                  <a:pt x="1058702" y="85472"/>
                </a:lnTo>
                <a:lnTo>
                  <a:pt x="1034643" y="55537"/>
                </a:lnTo>
                <a:lnTo>
                  <a:pt x="1004707" y="31478"/>
                </a:lnTo>
                <a:lnTo>
                  <a:pt x="969873" y="14274"/>
                </a:lnTo>
                <a:lnTo>
                  <a:pt x="898847" y="1784"/>
                </a:lnTo>
                <a:lnTo>
                  <a:pt x="854564" y="223"/>
                </a:lnTo>
                <a:lnTo>
                  <a:pt x="798969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2" name="object 142"/>
          <p:cNvSpPr/>
          <p:nvPr/>
        </p:nvSpPr>
        <p:spPr>
          <a:xfrm>
            <a:off x="5830772" y="4429794"/>
            <a:ext cx="766614" cy="437555"/>
          </a:xfrm>
          <a:custGeom>
            <a:avLst/>
            <a:gdLst/>
            <a:ahLst/>
            <a:cxnLst/>
            <a:rect l="l" t="t" r="r" b="b"/>
            <a:pathLst>
              <a:path w="1090295" h="622300">
                <a:moveTo>
                  <a:pt x="291211" y="0"/>
                </a:moveTo>
                <a:lnTo>
                  <a:pt x="798963" y="0"/>
                </a:lnTo>
                <a:lnTo>
                  <a:pt x="854558" y="222"/>
                </a:lnTo>
                <a:lnTo>
                  <a:pt x="898841" y="1783"/>
                </a:lnTo>
                <a:lnTo>
                  <a:pt x="969874" y="14270"/>
                </a:lnTo>
                <a:lnTo>
                  <a:pt x="1004708" y="31474"/>
                </a:lnTo>
                <a:lnTo>
                  <a:pt x="1034642" y="55532"/>
                </a:lnTo>
                <a:lnTo>
                  <a:pt x="1058699" y="85466"/>
                </a:lnTo>
                <a:lnTo>
                  <a:pt x="1075903" y="120299"/>
                </a:lnTo>
                <a:lnTo>
                  <a:pt x="1088390" y="191494"/>
                </a:lnTo>
                <a:lnTo>
                  <a:pt x="1089951" y="236161"/>
                </a:lnTo>
                <a:lnTo>
                  <a:pt x="1090174" y="292505"/>
                </a:lnTo>
                <a:lnTo>
                  <a:pt x="1090174" y="331089"/>
                </a:lnTo>
                <a:lnTo>
                  <a:pt x="1089951" y="386683"/>
                </a:lnTo>
                <a:lnTo>
                  <a:pt x="1088390" y="430967"/>
                </a:lnTo>
                <a:lnTo>
                  <a:pt x="1075903" y="502000"/>
                </a:lnTo>
                <a:lnTo>
                  <a:pt x="1058699" y="536833"/>
                </a:lnTo>
                <a:lnTo>
                  <a:pt x="1034642" y="566767"/>
                </a:lnTo>
                <a:lnTo>
                  <a:pt x="1004708" y="590825"/>
                </a:lnTo>
                <a:lnTo>
                  <a:pt x="969874" y="608029"/>
                </a:lnTo>
                <a:lnTo>
                  <a:pt x="898680" y="620516"/>
                </a:lnTo>
                <a:lnTo>
                  <a:pt x="854012" y="622077"/>
                </a:lnTo>
                <a:lnTo>
                  <a:pt x="797669" y="622300"/>
                </a:lnTo>
                <a:lnTo>
                  <a:pt x="291211" y="622300"/>
                </a:lnTo>
                <a:lnTo>
                  <a:pt x="235616" y="622077"/>
                </a:lnTo>
                <a:lnTo>
                  <a:pt x="191332" y="620516"/>
                </a:lnTo>
                <a:lnTo>
                  <a:pt x="120299" y="608029"/>
                </a:lnTo>
                <a:lnTo>
                  <a:pt x="85466" y="590825"/>
                </a:lnTo>
                <a:lnTo>
                  <a:pt x="55532" y="566767"/>
                </a:lnTo>
                <a:lnTo>
                  <a:pt x="31474" y="536833"/>
                </a:lnTo>
                <a:lnTo>
                  <a:pt x="14270" y="502000"/>
                </a:lnTo>
                <a:lnTo>
                  <a:pt x="1783" y="430805"/>
                </a:lnTo>
                <a:lnTo>
                  <a:pt x="222" y="386138"/>
                </a:lnTo>
                <a:lnTo>
                  <a:pt x="0" y="329794"/>
                </a:lnTo>
                <a:lnTo>
                  <a:pt x="0" y="291211"/>
                </a:lnTo>
                <a:lnTo>
                  <a:pt x="222" y="235616"/>
                </a:lnTo>
                <a:lnTo>
                  <a:pt x="1783" y="191332"/>
                </a:lnTo>
                <a:lnTo>
                  <a:pt x="14270" y="120299"/>
                </a:lnTo>
                <a:lnTo>
                  <a:pt x="31474" y="85466"/>
                </a:lnTo>
                <a:lnTo>
                  <a:pt x="55532" y="55532"/>
                </a:lnTo>
                <a:lnTo>
                  <a:pt x="85466" y="31474"/>
                </a:lnTo>
                <a:lnTo>
                  <a:pt x="120299" y="14270"/>
                </a:lnTo>
                <a:lnTo>
                  <a:pt x="191494" y="1783"/>
                </a:lnTo>
                <a:lnTo>
                  <a:pt x="236161" y="222"/>
                </a:lnTo>
                <a:lnTo>
                  <a:pt x="292505" y="0"/>
                </a:lnTo>
                <a:lnTo>
                  <a:pt x="291211" y="0"/>
                </a:lnTo>
                <a:close/>
              </a:path>
            </a:pathLst>
          </a:custGeom>
          <a:ln w="25399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3" name="object 143"/>
          <p:cNvSpPr/>
          <p:nvPr/>
        </p:nvSpPr>
        <p:spPr>
          <a:xfrm>
            <a:off x="6929597" y="4360330"/>
            <a:ext cx="186630" cy="626864"/>
          </a:xfrm>
          <a:custGeom>
            <a:avLst/>
            <a:gdLst/>
            <a:ahLst/>
            <a:cxnLst/>
            <a:rect l="l" t="t" r="r" b="b"/>
            <a:pathLst>
              <a:path w="265429" h="891540">
                <a:moveTo>
                  <a:pt x="0" y="0"/>
                </a:moveTo>
                <a:lnTo>
                  <a:pt x="265076" y="0"/>
                </a:lnTo>
                <a:lnTo>
                  <a:pt x="265076" y="891049"/>
                </a:lnTo>
                <a:lnTo>
                  <a:pt x="0" y="89104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4" name="object 144"/>
          <p:cNvSpPr txBox="1"/>
          <p:nvPr/>
        </p:nvSpPr>
        <p:spPr>
          <a:xfrm>
            <a:off x="5533288" y="4503206"/>
            <a:ext cx="1284982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409858" algn="l"/>
                <a:tab pos="1275561" algn="l"/>
              </a:tabLst>
            </a:pPr>
            <a:r>
              <a:rPr sz="1687" strike="sngStrike" dirty="0">
                <a:latin typeface="Arial"/>
                <a:cs typeface="Arial"/>
              </a:rPr>
              <a:t> 	</a:t>
            </a:r>
            <a:r>
              <a:rPr sz="1687" spc="-49" dirty="0">
                <a:latin typeface="Arial"/>
                <a:cs typeface="Arial"/>
              </a:rPr>
              <a:t>LSTM</a:t>
            </a:r>
            <a:r>
              <a:rPr sz="1687" strike="sngStrike" spc="-49" dirty="0">
                <a:latin typeface="Arial"/>
                <a:cs typeface="Arial"/>
              </a:rPr>
              <a:t>	</a:t>
            </a:r>
            <a:endParaRPr sz="1687" dirty="0">
              <a:latin typeface="Arial"/>
              <a:cs typeface="Arial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6919390" y="4360676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6" name="object 146"/>
          <p:cNvSpPr/>
          <p:nvPr/>
        </p:nvSpPr>
        <p:spPr>
          <a:xfrm>
            <a:off x="6924690" y="4368264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7" name="object 147"/>
          <p:cNvSpPr/>
          <p:nvPr/>
        </p:nvSpPr>
        <p:spPr>
          <a:xfrm>
            <a:off x="6919390" y="4560915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8" name="object 148"/>
          <p:cNvSpPr/>
          <p:nvPr/>
        </p:nvSpPr>
        <p:spPr>
          <a:xfrm>
            <a:off x="6924690" y="4568503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9" name="object 149"/>
          <p:cNvSpPr/>
          <p:nvPr/>
        </p:nvSpPr>
        <p:spPr>
          <a:xfrm>
            <a:off x="6919390" y="4761163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0" name="object 150"/>
          <p:cNvSpPr/>
          <p:nvPr/>
        </p:nvSpPr>
        <p:spPr>
          <a:xfrm>
            <a:off x="6924690" y="4768752"/>
            <a:ext cx="196194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1" name="object 151"/>
          <p:cNvSpPr/>
          <p:nvPr/>
        </p:nvSpPr>
        <p:spPr>
          <a:xfrm>
            <a:off x="6402084" y="1947196"/>
            <a:ext cx="823764" cy="186630"/>
          </a:xfrm>
          <a:custGeom>
            <a:avLst/>
            <a:gdLst/>
            <a:ahLst/>
            <a:cxnLst/>
            <a:rect l="l" t="t" r="r" b="b"/>
            <a:pathLst>
              <a:path w="1171575" h="265429">
                <a:moveTo>
                  <a:pt x="0" y="265076"/>
                </a:moveTo>
                <a:lnTo>
                  <a:pt x="0" y="0"/>
                </a:lnTo>
                <a:lnTo>
                  <a:pt x="1171032" y="0"/>
                </a:lnTo>
                <a:lnTo>
                  <a:pt x="1171032" y="265076"/>
                </a:lnTo>
                <a:lnTo>
                  <a:pt x="0" y="265076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2" name="object 152"/>
          <p:cNvSpPr/>
          <p:nvPr/>
        </p:nvSpPr>
        <p:spPr>
          <a:xfrm>
            <a:off x="6382070" y="1932194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3" name="object 153"/>
          <p:cNvSpPr/>
          <p:nvPr/>
        </p:nvSpPr>
        <p:spPr>
          <a:xfrm>
            <a:off x="6410018" y="1942291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4" name="object 154"/>
          <p:cNvSpPr/>
          <p:nvPr/>
        </p:nvSpPr>
        <p:spPr>
          <a:xfrm>
            <a:off x="6582310" y="1932194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5" name="object 155"/>
          <p:cNvSpPr/>
          <p:nvPr/>
        </p:nvSpPr>
        <p:spPr>
          <a:xfrm>
            <a:off x="6610267" y="1942291"/>
            <a:ext cx="196185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6" name="object 156"/>
          <p:cNvSpPr/>
          <p:nvPr/>
        </p:nvSpPr>
        <p:spPr>
          <a:xfrm>
            <a:off x="6782558" y="1932194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7" name="object 157"/>
          <p:cNvSpPr/>
          <p:nvPr/>
        </p:nvSpPr>
        <p:spPr>
          <a:xfrm>
            <a:off x="6810506" y="1942291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8" name="object 158"/>
          <p:cNvSpPr/>
          <p:nvPr/>
        </p:nvSpPr>
        <p:spPr>
          <a:xfrm>
            <a:off x="6982798" y="1932194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9" name="object 159"/>
          <p:cNvSpPr/>
          <p:nvPr/>
        </p:nvSpPr>
        <p:spPr>
          <a:xfrm>
            <a:off x="7010754" y="1942291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0" name="object 160"/>
          <p:cNvSpPr/>
          <p:nvPr/>
        </p:nvSpPr>
        <p:spPr>
          <a:xfrm>
            <a:off x="4794741" y="1947196"/>
            <a:ext cx="823764" cy="186630"/>
          </a:xfrm>
          <a:custGeom>
            <a:avLst/>
            <a:gdLst/>
            <a:ahLst/>
            <a:cxnLst/>
            <a:rect l="l" t="t" r="r" b="b"/>
            <a:pathLst>
              <a:path w="1171575" h="265429">
                <a:moveTo>
                  <a:pt x="0" y="265076"/>
                </a:moveTo>
                <a:lnTo>
                  <a:pt x="0" y="0"/>
                </a:lnTo>
                <a:lnTo>
                  <a:pt x="1171032" y="0"/>
                </a:lnTo>
                <a:lnTo>
                  <a:pt x="1171032" y="265076"/>
                </a:lnTo>
                <a:lnTo>
                  <a:pt x="0" y="265076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1" name="object 161"/>
          <p:cNvSpPr/>
          <p:nvPr/>
        </p:nvSpPr>
        <p:spPr>
          <a:xfrm>
            <a:off x="4774726" y="1932194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2" name="object 162"/>
          <p:cNvSpPr/>
          <p:nvPr/>
        </p:nvSpPr>
        <p:spPr>
          <a:xfrm>
            <a:off x="4802675" y="1942291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3" name="object 163"/>
          <p:cNvSpPr/>
          <p:nvPr/>
        </p:nvSpPr>
        <p:spPr>
          <a:xfrm>
            <a:off x="4974966" y="1932194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4" name="object 164"/>
          <p:cNvSpPr/>
          <p:nvPr/>
        </p:nvSpPr>
        <p:spPr>
          <a:xfrm>
            <a:off x="5002924" y="1942291"/>
            <a:ext cx="196185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5" name="object 165"/>
          <p:cNvSpPr/>
          <p:nvPr/>
        </p:nvSpPr>
        <p:spPr>
          <a:xfrm>
            <a:off x="5175215" y="1932194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6" name="object 166"/>
          <p:cNvSpPr/>
          <p:nvPr/>
        </p:nvSpPr>
        <p:spPr>
          <a:xfrm>
            <a:off x="5203162" y="1942291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7" name="object 167"/>
          <p:cNvSpPr/>
          <p:nvPr/>
        </p:nvSpPr>
        <p:spPr>
          <a:xfrm>
            <a:off x="5375454" y="1932194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8" name="object 168"/>
          <p:cNvSpPr/>
          <p:nvPr/>
        </p:nvSpPr>
        <p:spPr>
          <a:xfrm>
            <a:off x="5403411" y="1942291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9" name="object 169"/>
          <p:cNvSpPr/>
          <p:nvPr/>
        </p:nvSpPr>
        <p:spPr>
          <a:xfrm>
            <a:off x="3187397" y="1947196"/>
            <a:ext cx="823764" cy="186630"/>
          </a:xfrm>
          <a:custGeom>
            <a:avLst/>
            <a:gdLst/>
            <a:ahLst/>
            <a:cxnLst/>
            <a:rect l="l" t="t" r="r" b="b"/>
            <a:pathLst>
              <a:path w="1171575" h="265429">
                <a:moveTo>
                  <a:pt x="0" y="265076"/>
                </a:moveTo>
                <a:lnTo>
                  <a:pt x="0" y="0"/>
                </a:lnTo>
                <a:lnTo>
                  <a:pt x="1171032" y="0"/>
                </a:lnTo>
                <a:lnTo>
                  <a:pt x="1171032" y="265076"/>
                </a:lnTo>
                <a:lnTo>
                  <a:pt x="0" y="265076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0" name="object 170"/>
          <p:cNvSpPr/>
          <p:nvPr/>
        </p:nvSpPr>
        <p:spPr>
          <a:xfrm>
            <a:off x="3167383" y="1932194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1" name="object 171"/>
          <p:cNvSpPr/>
          <p:nvPr/>
        </p:nvSpPr>
        <p:spPr>
          <a:xfrm>
            <a:off x="3195331" y="1942291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2" name="object 172"/>
          <p:cNvSpPr/>
          <p:nvPr/>
        </p:nvSpPr>
        <p:spPr>
          <a:xfrm>
            <a:off x="3367622" y="1932194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3" name="object 173"/>
          <p:cNvSpPr/>
          <p:nvPr/>
        </p:nvSpPr>
        <p:spPr>
          <a:xfrm>
            <a:off x="3395580" y="1942291"/>
            <a:ext cx="196185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4" name="object 174"/>
          <p:cNvSpPr/>
          <p:nvPr/>
        </p:nvSpPr>
        <p:spPr>
          <a:xfrm>
            <a:off x="3567871" y="1932194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5" name="object 175"/>
          <p:cNvSpPr/>
          <p:nvPr/>
        </p:nvSpPr>
        <p:spPr>
          <a:xfrm>
            <a:off x="3595818" y="1942291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6" name="object 176"/>
          <p:cNvSpPr/>
          <p:nvPr/>
        </p:nvSpPr>
        <p:spPr>
          <a:xfrm>
            <a:off x="3768110" y="1932194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7" name="object 177"/>
          <p:cNvSpPr/>
          <p:nvPr/>
        </p:nvSpPr>
        <p:spPr>
          <a:xfrm>
            <a:off x="3796067" y="1942291"/>
            <a:ext cx="196188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8" name="object 178"/>
          <p:cNvSpPr/>
          <p:nvPr/>
        </p:nvSpPr>
        <p:spPr>
          <a:xfrm>
            <a:off x="1669350" y="1947196"/>
            <a:ext cx="823764" cy="186630"/>
          </a:xfrm>
          <a:custGeom>
            <a:avLst/>
            <a:gdLst/>
            <a:ahLst/>
            <a:cxnLst/>
            <a:rect l="l" t="t" r="r" b="b"/>
            <a:pathLst>
              <a:path w="1171575" h="265429">
                <a:moveTo>
                  <a:pt x="0" y="265076"/>
                </a:moveTo>
                <a:lnTo>
                  <a:pt x="0" y="0"/>
                </a:lnTo>
                <a:lnTo>
                  <a:pt x="1171032" y="0"/>
                </a:lnTo>
                <a:lnTo>
                  <a:pt x="1171032" y="265076"/>
                </a:lnTo>
                <a:lnTo>
                  <a:pt x="0" y="265076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9" name="object 179"/>
          <p:cNvSpPr/>
          <p:nvPr/>
        </p:nvSpPr>
        <p:spPr>
          <a:xfrm>
            <a:off x="1649337" y="1932194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0" name="object 180"/>
          <p:cNvSpPr/>
          <p:nvPr/>
        </p:nvSpPr>
        <p:spPr>
          <a:xfrm>
            <a:off x="1677284" y="1942291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1" name="object 181"/>
          <p:cNvSpPr/>
          <p:nvPr/>
        </p:nvSpPr>
        <p:spPr>
          <a:xfrm>
            <a:off x="1849576" y="1932194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2" name="object 182"/>
          <p:cNvSpPr/>
          <p:nvPr/>
        </p:nvSpPr>
        <p:spPr>
          <a:xfrm>
            <a:off x="1877532" y="1942291"/>
            <a:ext cx="196185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3" name="object 183"/>
          <p:cNvSpPr/>
          <p:nvPr/>
        </p:nvSpPr>
        <p:spPr>
          <a:xfrm>
            <a:off x="2049824" y="1932194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4" name="object 184"/>
          <p:cNvSpPr/>
          <p:nvPr/>
        </p:nvSpPr>
        <p:spPr>
          <a:xfrm>
            <a:off x="2077771" y="1942291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5" name="object 185"/>
          <p:cNvSpPr/>
          <p:nvPr/>
        </p:nvSpPr>
        <p:spPr>
          <a:xfrm>
            <a:off x="2250063" y="1932194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6" name="object 186"/>
          <p:cNvSpPr/>
          <p:nvPr/>
        </p:nvSpPr>
        <p:spPr>
          <a:xfrm>
            <a:off x="2278020" y="1942291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7" name="object 187"/>
          <p:cNvSpPr/>
          <p:nvPr/>
        </p:nvSpPr>
        <p:spPr>
          <a:xfrm>
            <a:off x="8430052" y="1704882"/>
            <a:ext cx="0" cy="150465"/>
          </a:xfrm>
          <a:custGeom>
            <a:avLst/>
            <a:gdLst/>
            <a:ahLst/>
            <a:cxnLst/>
            <a:rect l="l" t="t" r="r" b="b"/>
            <a:pathLst>
              <a:path h="213995">
                <a:moveTo>
                  <a:pt x="0" y="0"/>
                </a:moveTo>
                <a:lnTo>
                  <a:pt x="0" y="21370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8" name="object 188"/>
          <p:cNvSpPr/>
          <p:nvPr/>
        </p:nvSpPr>
        <p:spPr>
          <a:xfrm>
            <a:off x="8387190" y="184621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0"/>
                </a:lnTo>
                <a:lnTo>
                  <a:pt x="60960" y="121920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9" name="object 189"/>
          <p:cNvSpPr/>
          <p:nvPr/>
        </p:nvSpPr>
        <p:spPr>
          <a:xfrm>
            <a:off x="6813779" y="1704882"/>
            <a:ext cx="0" cy="150465"/>
          </a:xfrm>
          <a:custGeom>
            <a:avLst/>
            <a:gdLst/>
            <a:ahLst/>
            <a:cxnLst/>
            <a:rect l="l" t="t" r="r" b="b"/>
            <a:pathLst>
              <a:path h="213995">
                <a:moveTo>
                  <a:pt x="0" y="0"/>
                </a:moveTo>
                <a:lnTo>
                  <a:pt x="0" y="21370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0" name="object 190"/>
          <p:cNvSpPr/>
          <p:nvPr/>
        </p:nvSpPr>
        <p:spPr>
          <a:xfrm>
            <a:off x="6770916" y="184621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0"/>
                </a:lnTo>
                <a:lnTo>
                  <a:pt x="60960" y="121920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1" name="object 191"/>
          <p:cNvSpPr/>
          <p:nvPr/>
        </p:nvSpPr>
        <p:spPr>
          <a:xfrm>
            <a:off x="5206435" y="1704882"/>
            <a:ext cx="0" cy="150465"/>
          </a:xfrm>
          <a:custGeom>
            <a:avLst/>
            <a:gdLst/>
            <a:ahLst/>
            <a:cxnLst/>
            <a:rect l="l" t="t" r="r" b="b"/>
            <a:pathLst>
              <a:path h="213995">
                <a:moveTo>
                  <a:pt x="0" y="0"/>
                </a:moveTo>
                <a:lnTo>
                  <a:pt x="0" y="21370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2" name="object 192"/>
          <p:cNvSpPr/>
          <p:nvPr/>
        </p:nvSpPr>
        <p:spPr>
          <a:xfrm>
            <a:off x="5163572" y="184621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0"/>
                </a:lnTo>
                <a:lnTo>
                  <a:pt x="60960" y="121920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3" name="object 193"/>
          <p:cNvSpPr/>
          <p:nvPr/>
        </p:nvSpPr>
        <p:spPr>
          <a:xfrm>
            <a:off x="3599091" y="1704882"/>
            <a:ext cx="0" cy="150465"/>
          </a:xfrm>
          <a:custGeom>
            <a:avLst/>
            <a:gdLst/>
            <a:ahLst/>
            <a:cxnLst/>
            <a:rect l="l" t="t" r="r" b="b"/>
            <a:pathLst>
              <a:path h="213995">
                <a:moveTo>
                  <a:pt x="0" y="0"/>
                </a:moveTo>
                <a:lnTo>
                  <a:pt x="0" y="21370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4" name="object 194"/>
          <p:cNvSpPr/>
          <p:nvPr/>
        </p:nvSpPr>
        <p:spPr>
          <a:xfrm>
            <a:off x="3556229" y="184621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0"/>
                </a:lnTo>
                <a:lnTo>
                  <a:pt x="60960" y="121920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5" name="object 195"/>
          <p:cNvSpPr/>
          <p:nvPr/>
        </p:nvSpPr>
        <p:spPr>
          <a:xfrm>
            <a:off x="2081044" y="1704882"/>
            <a:ext cx="0" cy="150465"/>
          </a:xfrm>
          <a:custGeom>
            <a:avLst/>
            <a:gdLst/>
            <a:ahLst/>
            <a:cxnLst/>
            <a:rect l="l" t="t" r="r" b="b"/>
            <a:pathLst>
              <a:path h="213995">
                <a:moveTo>
                  <a:pt x="0" y="0"/>
                </a:moveTo>
                <a:lnTo>
                  <a:pt x="0" y="213702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6" name="object 196"/>
          <p:cNvSpPr/>
          <p:nvPr/>
        </p:nvSpPr>
        <p:spPr>
          <a:xfrm>
            <a:off x="2038182" y="184621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0"/>
                </a:lnTo>
                <a:lnTo>
                  <a:pt x="60960" y="121920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7" name="object 197"/>
          <p:cNvSpPr/>
          <p:nvPr/>
        </p:nvSpPr>
        <p:spPr>
          <a:xfrm>
            <a:off x="562727" y="4360330"/>
            <a:ext cx="186630" cy="626864"/>
          </a:xfrm>
          <a:custGeom>
            <a:avLst/>
            <a:gdLst/>
            <a:ahLst/>
            <a:cxnLst/>
            <a:rect l="l" t="t" r="r" b="b"/>
            <a:pathLst>
              <a:path w="265430" h="891540">
                <a:moveTo>
                  <a:pt x="0" y="0"/>
                </a:moveTo>
                <a:lnTo>
                  <a:pt x="265076" y="0"/>
                </a:lnTo>
                <a:lnTo>
                  <a:pt x="265076" y="891049"/>
                </a:lnTo>
                <a:lnTo>
                  <a:pt x="0" y="89104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8" name="object 198"/>
          <p:cNvSpPr/>
          <p:nvPr/>
        </p:nvSpPr>
        <p:spPr>
          <a:xfrm>
            <a:off x="552520" y="4360676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9" name="object 199"/>
          <p:cNvSpPr/>
          <p:nvPr/>
        </p:nvSpPr>
        <p:spPr>
          <a:xfrm>
            <a:off x="557821" y="4368264"/>
            <a:ext cx="196192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0" name="object 200"/>
          <p:cNvSpPr/>
          <p:nvPr/>
        </p:nvSpPr>
        <p:spPr>
          <a:xfrm>
            <a:off x="552520" y="4560915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1" name="object 201"/>
          <p:cNvSpPr/>
          <p:nvPr/>
        </p:nvSpPr>
        <p:spPr>
          <a:xfrm>
            <a:off x="557821" y="4568510"/>
            <a:ext cx="196192" cy="1961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2" name="object 202"/>
          <p:cNvSpPr/>
          <p:nvPr/>
        </p:nvSpPr>
        <p:spPr>
          <a:xfrm>
            <a:off x="552520" y="4761163"/>
            <a:ext cx="234237" cy="2342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3" name="object 203"/>
          <p:cNvSpPr/>
          <p:nvPr/>
        </p:nvSpPr>
        <p:spPr>
          <a:xfrm>
            <a:off x="557821" y="4768752"/>
            <a:ext cx="196192" cy="1961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4" name="object 204"/>
          <p:cNvSpPr/>
          <p:nvPr/>
        </p:nvSpPr>
        <p:spPr>
          <a:xfrm>
            <a:off x="709665" y="2924252"/>
            <a:ext cx="7834015" cy="1383209"/>
          </a:xfrm>
          <a:custGeom>
            <a:avLst/>
            <a:gdLst/>
            <a:ahLst/>
            <a:cxnLst/>
            <a:rect l="l" t="t" r="r" b="b"/>
            <a:pathLst>
              <a:path w="11141710" h="1967229">
                <a:moveTo>
                  <a:pt x="11141496" y="0"/>
                </a:moveTo>
                <a:lnTo>
                  <a:pt x="11093697" y="18376"/>
                </a:lnTo>
                <a:lnTo>
                  <a:pt x="11045766" y="36374"/>
                </a:lnTo>
                <a:lnTo>
                  <a:pt x="10997703" y="53991"/>
                </a:lnTo>
                <a:lnTo>
                  <a:pt x="10949512" y="71228"/>
                </a:lnTo>
                <a:lnTo>
                  <a:pt x="10901195" y="88084"/>
                </a:lnTo>
                <a:lnTo>
                  <a:pt x="10852753" y="104558"/>
                </a:lnTo>
                <a:lnTo>
                  <a:pt x="10804190" y="120649"/>
                </a:lnTo>
                <a:lnTo>
                  <a:pt x="10755507" y="136357"/>
                </a:lnTo>
                <a:lnTo>
                  <a:pt x="10706707" y="151681"/>
                </a:lnTo>
                <a:lnTo>
                  <a:pt x="10657793" y="166621"/>
                </a:lnTo>
                <a:lnTo>
                  <a:pt x="10608765" y="181176"/>
                </a:lnTo>
                <a:lnTo>
                  <a:pt x="10559627" y="195346"/>
                </a:lnTo>
                <a:lnTo>
                  <a:pt x="10510381" y="209129"/>
                </a:lnTo>
                <a:lnTo>
                  <a:pt x="10461030" y="222526"/>
                </a:lnTo>
                <a:lnTo>
                  <a:pt x="10411575" y="235535"/>
                </a:lnTo>
                <a:lnTo>
                  <a:pt x="10362018" y="248157"/>
                </a:lnTo>
                <a:lnTo>
                  <a:pt x="10312363" y="260390"/>
                </a:lnTo>
                <a:lnTo>
                  <a:pt x="10262611" y="272233"/>
                </a:lnTo>
                <a:lnTo>
                  <a:pt x="10212765" y="283687"/>
                </a:lnTo>
                <a:lnTo>
                  <a:pt x="10162826" y="294750"/>
                </a:lnTo>
                <a:lnTo>
                  <a:pt x="10112798" y="305423"/>
                </a:lnTo>
                <a:lnTo>
                  <a:pt x="10062682" y="315703"/>
                </a:lnTo>
                <a:lnTo>
                  <a:pt x="10012481" y="325592"/>
                </a:lnTo>
                <a:lnTo>
                  <a:pt x="9962197" y="335087"/>
                </a:lnTo>
                <a:lnTo>
                  <a:pt x="9911833" y="344189"/>
                </a:lnTo>
                <a:lnTo>
                  <a:pt x="9861390" y="352897"/>
                </a:lnTo>
                <a:lnTo>
                  <a:pt x="9810871" y="361211"/>
                </a:lnTo>
                <a:lnTo>
                  <a:pt x="9760278" y="369129"/>
                </a:lnTo>
                <a:lnTo>
                  <a:pt x="9710048" y="376591"/>
                </a:lnTo>
                <a:lnTo>
                  <a:pt x="9659792" y="383668"/>
                </a:lnTo>
                <a:lnTo>
                  <a:pt x="9609511" y="390368"/>
                </a:lnTo>
                <a:lnTo>
                  <a:pt x="9559204" y="396701"/>
                </a:lnTo>
                <a:lnTo>
                  <a:pt x="9508873" y="402675"/>
                </a:lnTo>
                <a:lnTo>
                  <a:pt x="9458519" y="408298"/>
                </a:lnTo>
                <a:lnTo>
                  <a:pt x="9408141" y="413580"/>
                </a:lnTo>
                <a:lnTo>
                  <a:pt x="9357741" y="418529"/>
                </a:lnTo>
                <a:lnTo>
                  <a:pt x="9307319" y="423153"/>
                </a:lnTo>
                <a:lnTo>
                  <a:pt x="9256875" y="427462"/>
                </a:lnTo>
                <a:lnTo>
                  <a:pt x="9206411" y="431464"/>
                </a:lnTo>
                <a:lnTo>
                  <a:pt x="9155927" y="435167"/>
                </a:lnTo>
                <a:lnTo>
                  <a:pt x="9105423" y="438581"/>
                </a:lnTo>
                <a:lnTo>
                  <a:pt x="9054901" y="441713"/>
                </a:lnTo>
                <a:lnTo>
                  <a:pt x="9004360" y="444573"/>
                </a:lnTo>
                <a:lnTo>
                  <a:pt x="8953802" y="447170"/>
                </a:lnTo>
                <a:lnTo>
                  <a:pt x="8903227" y="449511"/>
                </a:lnTo>
                <a:lnTo>
                  <a:pt x="8852635" y="451606"/>
                </a:lnTo>
                <a:lnTo>
                  <a:pt x="8802028" y="453464"/>
                </a:lnTo>
                <a:lnTo>
                  <a:pt x="8751405" y="455092"/>
                </a:lnTo>
                <a:lnTo>
                  <a:pt x="8700768" y="456500"/>
                </a:lnTo>
                <a:lnTo>
                  <a:pt x="8650117" y="457696"/>
                </a:lnTo>
                <a:lnTo>
                  <a:pt x="8599453" y="458689"/>
                </a:lnTo>
                <a:lnTo>
                  <a:pt x="8548776" y="459487"/>
                </a:lnTo>
                <a:lnTo>
                  <a:pt x="8498087" y="460100"/>
                </a:lnTo>
                <a:lnTo>
                  <a:pt x="8447386" y="460536"/>
                </a:lnTo>
                <a:lnTo>
                  <a:pt x="8396675" y="460803"/>
                </a:lnTo>
                <a:lnTo>
                  <a:pt x="8345953" y="460910"/>
                </a:lnTo>
                <a:lnTo>
                  <a:pt x="8295222" y="460867"/>
                </a:lnTo>
                <a:lnTo>
                  <a:pt x="8244482" y="460681"/>
                </a:lnTo>
                <a:lnTo>
                  <a:pt x="8193733" y="460361"/>
                </a:lnTo>
                <a:lnTo>
                  <a:pt x="8142977" y="459916"/>
                </a:lnTo>
                <a:lnTo>
                  <a:pt x="8092213" y="459354"/>
                </a:lnTo>
                <a:lnTo>
                  <a:pt x="8041443" y="458685"/>
                </a:lnTo>
                <a:lnTo>
                  <a:pt x="7990667" y="457917"/>
                </a:lnTo>
                <a:lnTo>
                  <a:pt x="7939885" y="457058"/>
                </a:lnTo>
                <a:lnTo>
                  <a:pt x="7889099" y="456118"/>
                </a:lnTo>
                <a:lnTo>
                  <a:pt x="7838308" y="455104"/>
                </a:lnTo>
                <a:lnTo>
                  <a:pt x="7787515" y="454026"/>
                </a:lnTo>
                <a:lnTo>
                  <a:pt x="7736718" y="452891"/>
                </a:lnTo>
                <a:lnTo>
                  <a:pt x="7685919" y="451710"/>
                </a:lnTo>
                <a:lnTo>
                  <a:pt x="7635118" y="450491"/>
                </a:lnTo>
                <a:lnTo>
                  <a:pt x="7584317" y="449241"/>
                </a:lnTo>
                <a:lnTo>
                  <a:pt x="7533515" y="447970"/>
                </a:lnTo>
                <a:lnTo>
                  <a:pt x="7482713" y="446687"/>
                </a:lnTo>
                <a:lnTo>
                  <a:pt x="7431912" y="445400"/>
                </a:lnTo>
                <a:lnTo>
                  <a:pt x="7381112" y="444118"/>
                </a:lnTo>
                <a:lnTo>
                  <a:pt x="7330314" y="442849"/>
                </a:lnTo>
                <a:lnTo>
                  <a:pt x="7279519" y="441603"/>
                </a:lnTo>
                <a:lnTo>
                  <a:pt x="7228727" y="440387"/>
                </a:lnTo>
                <a:lnTo>
                  <a:pt x="7177939" y="439211"/>
                </a:lnTo>
                <a:lnTo>
                  <a:pt x="7127156" y="438082"/>
                </a:lnTo>
                <a:lnTo>
                  <a:pt x="7076378" y="437011"/>
                </a:lnTo>
                <a:lnTo>
                  <a:pt x="7025605" y="436005"/>
                </a:lnTo>
                <a:lnTo>
                  <a:pt x="6974838" y="435073"/>
                </a:lnTo>
                <a:lnTo>
                  <a:pt x="6924079" y="434225"/>
                </a:lnTo>
                <a:lnTo>
                  <a:pt x="6873327" y="433467"/>
                </a:lnTo>
                <a:lnTo>
                  <a:pt x="6822270" y="432816"/>
                </a:lnTo>
                <a:lnTo>
                  <a:pt x="6771211" y="432286"/>
                </a:lnTo>
                <a:lnTo>
                  <a:pt x="6720148" y="431871"/>
                </a:lnTo>
                <a:lnTo>
                  <a:pt x="6669084" y="431564"/>
                </a:lnTo>
                <a:lnTo>
                  <a:pt x="6618017" y="431359"/>
                </a:lnTo>
                <a:lnTo>
                  <a:pt x="6566948" y="431250"/>
                </a:lnTo>
                <a:lnTo>
                  <a:pt x="6515878" y="431231"/>
                </a:lnTo>
                <a:lnTo>
                  <a:pt x="6464805" y="431296"/>
                </a:lnTo>
                <a:lnTo>
                  <a:pt x="6413731" y="431438"/>
                </a:lnTo>
                <a:lnTo>
                  <a:pt x="6362656" y="431651"/>
                </a:lnTo>
                <a:lnTo>
                  <a:pt x="6311579" y="431929"/>
                </a:lnTo>
                <a:lnTo>
                  <a:pt x="6260502" y="432265"/>
                </a:lnTo>
                <a:lnTo>
                  <a:pt x="6209423" y="432654"/>
                </a:lnTo>
                <a:lnTo>
                  <a:pt x="6158344" y="433090"/>
                </a:lnTo>
                <a:lnTo>
                  <a:pt x="6107264" y="433565"/>
                </a:lnTo>
                <a:lnTo>
                  <a:pt x="6056184" y="434074"/>
                </a:lnTo>
                <a:lnTo>
                  <a:pt x="6005103" y="434611"/>
                </a:lnTo>
                <a:lnTo>
                  <a:pt x="5954023" y="435169"/>
                </a:lnTo>
                <a:lnTo>
                  <a:pt x="5902943" y="435743"/>
                </a:lnTo>
                <a:lnTo>
                  <a:pt x="5851863" y="436325"/>
                </a:lnTo>
                <a:lnTo>
                  <a:pt x="5800783" y="436911"/>
                </a:lnTo>
                <a:lnTo>
                  <a:pt x="5749704" y="437492"/>
                </a:lnTo>
                <a:lnTo>
                  <a:pt x="5698626" y="438065"/>
                </a:lnTo>
                <a:lnTo>
                  <a:pt x="5647549" y="438621"/>
                </a:lnTo>
                <a:lnTo>
                  <a:pt x="5596472" y="439155"/>
                </a:lnTo>
                <a:lnTo>
                  <a:pt x="5545397" y="439661"/>
                </a:lnTo>
                <a:lnTo>
                  <a:pt x="5494324" y="440132"/>
                </a:lnTo>
                <a:lnTo>
                  <a:pt x="5443252" y="440563"/>
                </a:lnTo>
                <a:lnTo>
                  <a:pt x="5392182" y="440947"/>
                </a:lnTo>
                <a:lnTo>
                  <a:pt x="5341114" y="441277"/>
                </a:lnTo>
                <a:lnTo>
                  <a:pt x="5290048" y="441549"/>
                </a:lnTo>
                <a:lnTo>
                  <a:pt x="5238984" y="441754"/>
                </a:lnTo>
                <a:lnTo>
                  <a:pt x="5187923" y="441888"/>
                </a:lnTo>
                <a:lnTo>
                  <a:pt x="5136864" y="441944"/>
                </a:lnTo>
                <a:lnTo>
                  <a:pt x="5085808" y="441916"/>
                </a:lnTo>
                <a:lnTo>
                  <a:pt x="5034755" y="441797"/>
                </a:lnTo>
                <a:lnTo>
                  <a:pt x="4983705" y="441582"/>
                </a:lnTo>
                <a:lnTo>
                  <a:pt x="4932659" y="441263"/>
                </a:lnTo>
                <a:lnTo>
                  <a:pt x="4881615" y="440836"/>
                </a:lnTo>
                <a:lnTo>
                  <a:pt x="4830576" y="440293"/>
                </a:lnTo>
                <a:lnTo>
                  <a:pt x="4779540" y="439629"/>
                </a:lnTo>
                <a:lnTo>
                  <a:pt x="4728508" y="438837"/>
                </a:lnTo>
                <a:lnTo>
                  <a:pt x="4677480" y="437912"/>
                </a:lnTo>
                <a:lnTo>
                  <a:pt x="4626457" y="436846"/>
                </a:lnTo>
                <a:lnTo>
                  <a:pt x="4575437" y="435634"/>
                </a:lnTo>
                <a:lnTo>
                  <a:pt x="4524423" y="434269"/>
                </a:lnTo>
                <a:lnTo>
                  <a:pt x="4473413" y="432745"/>
                </a:lnTo>
                <a:lnTo>
                  <a:pt x="4422408" y="431057"/>
                </a:lnTo>
                <a:lnTo>
                  <a:pt x="4371408" y="429197"/>
                </a:lnTo>
                <a:lnTo>
                  <a:pt x="4320414" y="427159"/>
                </a:lnTo>
                <a:lnTo>
                  <a:pt x="4269425" y="424939"/>
                </a:lnTo>
                <a:lnTo>
                  <a:pt x="4218441" y="422528"/>
                </a:lnTo>
                <a:lnTo>
                  <a:pt x="4167464" y="419921"/>
                </a:lnTo>
                <a:lnTo>
                  <a:pt x="4116492" y="417112"/>
                </a:lnTo>
                <a:lnTo>
                  <a:pt x="4065526" y="414095"/>
                </a:lnTo>
                <a:lnTo>
                  <a:pt x="4014567" y="410862"/>
                </a:lnTo>
                <a:lnTo>
                  <a:pt x="3964924" y="407547"/>
                </a:lnTo>
                <a:lnTo>
                  <a:pt x="3915295" y="404124"/>
                </a:lnTo>
                <a:lnTo>
                  <a:pt x="3865685" y="400609"/>
                </a:lnTo>
                <a:lnTo>
                  <a:pt x="3816098" y="397018"/>
                </a:lnTo>
                <a:lnTo>
                  <a:pt x="3766540" y="393365"/>
                </a:lnTo>
                <a:lnTo>
                  <a:pt x="3717014" y="389668"/>
                </a:lnTo>
                <a:lnTo>
                  <a:pt x="3667527" y="385941"/>
                </a:lnTo>
                <a:lnTo>
                  <a:pt x="3618082" y="382200"/>
                </a:lnTo>
                <a:lnTo>
                  <a:pt x="3568685" y="378462"/>
                </a:lnTo>
                <a:lnTo>
                  <a:pt x="3519340" y="374741"/>
                </a:lnTo>
                <a:lnTo>
                  <a:pt x="3470052" y="371054"/>
                </a:lnTo>
                <a:lnTo>
                  <a:pt x="3420826" y="367417"/>
                </a:lnTo>
                <a:lnTo>
                  <a:pt x="3371667" y="363844"/>
                </a:lnTo>
                <a:lnTo>
                  <a:pt x="3322579" y="360353"/>
                </a:lnTo>
                <a:lnTo>
                  <a:pt x="3273567" y="356958"/>
                </a:lnTo>
                <a:lnTo>
                  <a:pt x="3224636" y="353675"/>
                </a:lnTo>
                <a:lnTo>
                  <a:pt x="3175792" y="350520"/>
                </a:lnTo>
                <a:lnTo>
                  <a:pt x="3127037" y="347509"/>
                </a:lnTo>
                <a:lnTo>
                  <a:pt x="3078379" y="344657"/>
                </a:lnTo>
                <a:lnTo>
                  <a:pt x="3029820" y="341980"/>
                </a:lnTo>
                <a:lnTo>
                  <a:pt x="2981366" y="339495"/>
                </a:lnTo>
                <a:lnTo>
                  <a:pt x="2933023" y="337216"/>
                </a:lnTo>
                <a:lnTo>
                  <a:pt x="2884793" y="335159"/>
                </a:lnTo>
                <a:lnTo>
                  <a:pt x="2836684" y="333341"/>
                </a:lnTo>
                <a:lnTo>
                  <a:pt x="2788698" y="331776"/>
                </a:lnTo>
                <a:lnTo>
                  <a:pt x="2740841" y="330481"/>
                </a:lnTo>
                <a:lnTo>
                  <a:pt x="2693118" y="329471"/>
                </a:lnTo>
                <a:lnTo>
                  <a:pt x="2645534" y="328763"/>
                </a:lnTo>
                <a:lnTo>
                  <a:pt x="2598093" y="328371"/>
                </a:lnTo>
                <a:lnTo>
                  <a:pt x="2550800" y="328311"/>
                </a:lnTo>
                <a:lnTo>
                  <a:pt x="2503660" y="328600"/>
                </a:lnTo>
                <a:lnTo>
                  <a:pt x="2456678" y="329253"/>
                </a:lnTo>
                <a:lnTo>
                  <a:pt x="2409858" y="330285"/>
                </a:lnTo>
                <a:lnTo>
                  <a:pt x="2363206" y="331713"/>
                </a:lnTo>
                <a:lnTo>
                  <a:pt x="2316726" y="333552"/>
                </a:lnTo>
                <a:lnTo>
                  <a:pt x="2270423" y="335818"/>
                </a:lnTo>
                <a:lnTo>
                  <a:pt x="2224301" y="338527"/>
                </a:lnTo>
                <a:lnTo>
                  <a:pt x="2178366" y="341693"/>
                </a:lnTo>
                <a:lnTo>
                  <a:pt x="2132622" y="345334"/>
                </a:lnTo>
                <a:lnTo>
                  <a:pt x="2087074" y="349465"/>
                </a:lnTo>
                <a:lnTo>
                  <a:pt x="2041727" y="354102"/>
                </a:lnTo>
                <a:lnTo>
                  <a:pt x="1996586" y="359259"/>
                </a:lnTo>
                <a:lnTo>
                  <a:pt x="1951655" y="364954"/>
                </a:lnTo>
                <a:lnTo>
                  <a:pt x="1906940" y="371201"/>
                </a:lnTo>
                <a:lnTo>
                  <a:pt x="1862444" y="378017"/>
                </a:lnTo>
                <a:lnTo>
                  <a:pt x="1818174" y="385417"/>
                </a:lnTo>
                <a:lnTo>
                  <a:pt x="1774133" y="393417"/>
                </a:lnTo>
                <a:lnTo>
                  <a:pt x="1730326" y="402033"/>
                </a:lnTo>
                <a:lnTo>
                  <a:pt x="1686759" y="411280"/>
                </a:lnTo>
                <a:lnTo>
                  <a:pt x="1643435" y="421174"/>
                </a:lnTo>
                <a:lnTo>
                  <a:pt x="1600361" y="431731"/>
                </a:lnTo>
                <a:lnTo>
                  <a:pt x="1557540" y="442967"/>
                </a:lnTo>
                <a:lnTo>
                  <a:pt x="1514977" y="454897"/>
                </a:lnTo>
                <a:lnTo>
                  <a:pt x="1472678" y="467537"/>
                </a:lnTo>
                <a:lnTo>
                  <a:pt x="1430646" y="480902"/>
                </a:lnTo>
                <a:lnTo>
                  <a:pt x="1388888" y="495010"/>
                </a:lnTo>
                <a:lnTo>
                  <a:pt x="1347407" y="509874"/>
                </a:lnTo>
                <a:lnTo>
                  <a:pt x="1306208" y="525512"/>
                </a:lnTo>
                <a:lnTo>
                  <a:pt x="1265297" y="541938"/>
                </a:lnTo>
                <a:lnTo>
                  <a:pt x="1224677" y="559169"/>
                </a:lnTo>
                <a:lnTo>
                  <a:pt x="1184354" y="577220"/>
                </a:lnTo>
                <a:lnTo>
                  <a:pt x="1144333" y="596107"/>
                </a:lnTo>
                <a:lnTo>
                  <a:pt x="1104618" y="615845"/>
                </a:lnTo>
                <a:lnTo>
                  <a:pt x="1065214" y="636451"/>
                </a:lnTo>
                <a:lnTo>
                  <a:pt x="1026126" y="657940"/>
                </a:lnTo>
                <a:lnTo>
                  <a:pt x="987359" y="680328"/>
                </a:lnTo>
                <a:lnTo>
                  <a:pt x="948917" y="703630"/>
                </a:lnTo>
                <a:lnTo>
                  <a:pt x="910806" y="727863"/>
                </a:lnTo>
                <a:lnTo>
                  <a:pt x="873029" y="753041"/>
                </a:lnTo>
                <a:lnTo>
                  <a:pt x="835593" y="779182"/>
                </a:lnTo>
                <a:lnTo>
                  <a:pt x="798501" y="806300"/>
                </a:lnTo>
                <a:lnTo>
                  <a:pt x="761759" y="834411"/>
                </a:lnTo>
                <a:lnTo>
                  <a:pt x="725371" y="863531"/>
                </a:lnTo>
                <a:lnTo>
                  <a:pt x="689342" y="893676"/>
                </a:lnTo>
                <a:lnTo>
                  <a:pt x="653676" y="924861"/>
                </a:lnTo>
                <a:lnTo>
                  <a:pt x="618380" y="957102"/>
                </a:lnTo>
                <a:lnTo>
                  <a:pt x="583457" y="990415"/>
                </a:lnTo>
                <a:lnTo>
                  <a:pt x="548912" y="1024816"/>
                </a:lnTo>
                <a:lnTo>
                  <a:pt x="514750" y="1060321"/>
                </a:lnTo>
                <a:lnTo>
                  <a:pt x="480976" y="1096944"/>
                </a:lnTo>
                <a:lnTo>
                  <a:pt x="447595" y="1134702"/>
                </a:lnTo>
                <a:lnTo>
                  <a:pt x="414611" y="1173611"/>
                </a:lnTo>
                <a:lnTo>
                  <a:pt x="382029" y="1213685"/>
                </a:lnTo>
                <a:lnTo>
                  <a:pt x="349854" y="1254942"/>
                </a:lnTo>
                <a:lnTo>
                  <a:pt x="321015" y="1293690"/>
                </a:lnTo>
                <a:lnTo>
                  <a:pt x="293102" y="1333201"/>
                </a:lnTo>
                <a:lnTo>
                  <a:pt x="266123" y="1373452"/>
                </a:lnTo>
                <a:lnTo>
                  <a:pt x="240082" y="1414425"/>
                </a:lnTo>
                <a:lnTo>
                  <a:pt x="214987" y="1456098"/>
                </a:lnTo>
                <a:lnTo>
                  <a:pt x="190844" y="1498451"/>
                </a:lnTo>
                <a:lnTo>
                  <a:pt x="167660" y="1541464"/>
                </a:lnTo>
                <a:lnTo>
                  <a:pt x="145439" y="1585115"/>
                </a:lnTo>
                <a:lnTo>
                  <a:pt x="124190" y="1629385"/>
                </a:lnTo>
                <a:lnTo>
                  <a:pt x="103918" y="1674252"/>
                </a:lnTo>
                <a:lnTo>
                  <a:pt x="84629" y="1719697"/>
                </a:lnTo>
                <a:lnTo>
                  <a:pt x="66330" y="1765698"/>
                </a:lnTo>
                <a:lnTo>
                  <a:pt x="49027" y="1812235"/>
                </a:lnTo>
                <a:lnTo>
                  <a:pt x="32727" y="1859287"/>
                </a:lnTo>
                <a:lnTo>
                  <a:pt x="17435" y="1906834"/>
                </a:lnTo>
                <a:lnTo>
                  <a:pt x="3159" y="1954856"/>
                </a:lnTo>
                <a:lnTo>
                  <a:pt x="0" y="196718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5" name="object 205"/>
          <p:cNvSpPr/>
          <p:nvPr/>
        </p:nvSpPr>
        <p:spPr>
          <a:xfrm>
            <a:off x="670371" y="4288124"/>
            <a:ext cx="83046" cy="93762"/>
          </a:xfrm>
          <a:custGeom>
            <a:avLst/>
            <a:gdLst/>
            <a:ahLst/>
            <a:cxnLst/>
            <a:rect l="l" t="t" r="r" b="b"/>
            <a:pathLst>
              <a:path w="118109" h="133350">
                <a:moveTo>
                  <a:pt x="0" y="0"/>
                </a:moveTo>
                <a:lnTo>
                  <a:pt x="28724" y="133248"/>
                </a:lnTo>
                <a:lnTo>
                  <a:pt x="118089" y="3032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6" name="object 206"/>
          <p:cNvSpPr/>
          <p:nvPr/>
        </p:nvSpPr>
        <p:spPr>
          <a:xfrm>
            <a:off x="1669350" y="4027813"/>
            <a:ext cx="823764" cy="186630"/>
          </a:xfrm>
          <a:custGeom>
            <a:avLst/>
            <a:gdLst/>
            <a:ahLst/>
            <a:cxnLst/>
            <a:rect l="l" t="t" r="r" b="b"/>
            <a:pathLst>
              <a:path w="1171575" h="265429">
                <a:moveTo>
                  <a:pt x="0" y="265076"/>
                </a:moveTo>
                <a:lnTo>
                  <a:pt x="0" y="0"/>
                </a:lnTo>
                <a:lnTo>
                  <a:pt x="1171032" y="0"/>
                </a:lnTo>
                <a:lnTo>
                  <a:pt x="1171032" y="265076"/>
                </a:lnTo>
                <a:lnTo>
                  <a:pt x="0" y="265076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7" name="object 207"/>
          <p:cNvSpPr/>
          <p:nvPr/>
        </p:nvSpPr>
        <p:spPr>
          <a:xfrm>
            <a:off x="1649337" y="4012811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8" name="object 208"/>
          <p:cNvSpPr/>
          <p:nvPr/>
        </p:nvSpPr>
        <p:spPr>
          <a:xfrm>
            <a:off x="1677284" y="4022908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9" name="object 209"/>
          <p:cNvSpPr/>
          <p:nvPr/>
        </p:nvSpPr>
        <p:spPr>
          <a:xfrm>
            <a:off x="1849576" y="4012811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0" name="object 210"/>
          <p:cNvSpPr/>
          <p:nvPr/>
        </p:nvSpPr>
        <p:spPr>
          <a:xfrm>
            <a:off x="1877532" y="4022908"/>
            <a:ext cx="196185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1" name="object 211"/>
          <p:cNvSpPr/>
          <p:nvPr/>
        </p:nvSpPr>
        <p:spPr>
          <a:xfrm>
            <a:off x="2049824" y="4012811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2" name="object 212"/>
          <p:cNvSpPr/>
          <p:nvPr/>
        </p:nvSpPr>
        <p:spPr>
          <a:xfrm>
            <a:off x="2077771" y="4022908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3" name="object 213"/>
          <p:cNvSpPr/>
          <p:nvPr/>
        </p:nvSpPr>
        <p:spPr>
          <a:xfrm>
            <a:off x="2250063" y="4012811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4" name="object 214"/>
          <p:cNvSpPr/>
          <p:nvPr/>
        </p:nvSpPr>
        <p:spPr>
          <a:xfrm>
            <a:off x="2278020" y="4022908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5" name="object 215"/>
          <p:cNvSpPr/>
          <p:nvPr/>
        </p:nvSpPr>
        <p:spPr>
          <a:xfrm>
            <a:off x="2081044" y="3704391"/>
            <a:ext cx="0" cy="231725"/>
          </a:xfrm>
          <a:custGeom>
            <a:avLst/>
            <a:gdLst/>
            <a:ahLst/>
            <a:cxnLst/>
            <a:rect l="l" t="t" r="r" b="b"/>
            <a:pathLst>
              <a:path h="329564">
                <a:moveTo>
                  <a:pt x="0" y="0"/>
                </a:moveTo>
                <a:lnTo>
                  <a:pt x="0" y="32905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6" name="object 216"/>
          <p:cNvSpPr/>
          <p:nvPr/>
        </p:nvSpPr>
        <p:spPr>
          <a:xfrm>
            <a:off x="2038182" y="3926829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19" h="121920">
                <a:moveTo>
                  <a:pt x="121919" y="0"/>
                </a:moveTo>
                <a:lnTo>
                  <a:pt x="0" y="0"/>
                </a:lnTo>
                <a:lnTo>
                  <a:pt x="60960" y="121919"/>
                </a:lnTo>
                <a:lnTo>
                  <a:pt x="1219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7" name="object 217"/>
          <p:cNvSpPr/>
          <p:nvPr/>
        </p:nvSpPr>
        <p:spPr>
          <a:xfrm>
            <a:off x="3187397" y="4027813"/>
            <a:ext cx="823764" cy="186630"/>
          </a:xfrm>
          <a:custGeom>
            <a:avLst/>
            <a:gdLst/>
            <a:ahLst/>
            <a:cxnLst/>
            <a:rect l="l" t="t" r="r" b="b"/>
            <a:pathLst>
              <a:path w="1171575" h="265429">
                <a:moveTo>
                  <a:pt x="0" y="265076"/>
                </a:moveTo>
                <a:lnTo>
                  <a:pt x="0" y="0"/>
                </a:lnTo>
                <a:lnTo>
                  <a:pt x="1171032" y="0"/>
                </a:lnTo>
                <a:lnTo>
                  <a:pt x="1171032" y="265076"/>
                </a:lnTo>
                <a:lnTo>
                  <a:pt x="0" y="265076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8" name="object 218"/>
          <p:cNvSpPr/>
          <p:nvPr/>
        </p:nvSpPr>
        <p:spPr>
          <a:xfrm>
            <a:off x="3167383" y="4012811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9" name="object 219"/>
          <p:cNvSpPr/>
          <p:nvPr/>
        </p:nvSpPr>
        <p:spPr>
          <a:xfrm>
            <a:off x="3195331" y="4022908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0" name="object 220"/>
          <p:cNvSpPr/>
          <p:nvPr/>
        </p:nvSpPr>
        <p:spPr>
          <a:xfrm>
            <a:off x="3367622" y="4012811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1" name="object 221"/>
          <p:cNvSpPr/>
          <p:nvPr/>
        </p:nvSpPr>
        <p:spPr>
          <a:xfrm>
            <a:off x="3395580" y="4022908"/>
            <a:ext cx="196185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2" name="object 222"/>
          <p:cNvSpPr/>
          <p:nvPr/>
        </p:nvSpPr>
        <p:spPr>
          <a:xfrm>
            <a:off x="3567871" y="4012811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3" name="object 223"/>
          <p:cNvSpPr/>
          <p:nvPr/>
        </p:nvSpPr>
        <p:spPr>
          <a:xfrm>
            <a:off x="3595818" y="4022908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4" name="object 224"/>
          <p:cNvSpPr/>
          <p:nvPr/>
        </p:nvSpPr>
        <p:spPr>
          <a:xfrm>
            <a:off x="3768110" y="4012811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5" name="object 225"/>
          <p:cNvSpPr/>
          <p:nvPr/>
        </p:nvSpPr>
        <p:spPr>
          <a:xfrm>
            <a:off x="3796067" y="4022908"/>
            <a:ext cx="196188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6" name="object 226"/>
          <p:cNvSpPr/>
          <p:nvPr/>
        </p:nvSpPr>
        <p:spPr>
          <a:xfrm>
            <a:off x="3599091" y="3704391"/>
            <a:ext cx="0" cy="231725"/>
          </a:xfrm>
          <a:custGeom>
            <a:avLst/>
            <a:gdLst/>
            <a:ahLst/>
            <a:cxnLst/>
            <a:rect l="l" t="t" r="r" b="b"/>
            <a:pathLst>
              <a:path h="329564">
                <a:moveTo>
                  <a:pt x="0" y="0"/>
                </a:moveTo>
                <a:lnTo>
                  <a:pt x="0" y="32905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7" name="object 227"/>
          <p:cNvSpPr/>
          <p:nvPr/>
        </p:nvSpPr>
        <p:spPr>
          <a:xfrm>
            <a:off x="3556229" y="3926829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0"/>
                </a:lnTo>
                <a:lnTo>
                  <a:pt x="60960" y="12191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8" name="object 228"/>
          <p:cNvSpPr/>
          <p:nvPr/>
        </p:nvSpPr>
        <p:spPr>
          <a:xfrm>
            <a:off x="4794741" y="4027813"/>
            <a:ext cx="823764" cy="186630"/>
          </a:xfrm>
          <a:custGeom>
            <a:avLst/>
            <a:gdLst/>
            <a:ahLst/>
            <a:cxnLst/>
            <a:rect l="l" t="t" r="r" b="b"/>
            <a:pathLst>
              <a:path w="1171575" h="265429">
                <a:moveTo>
                  <a:pt x="0" y="265076"/>
                </a:moveTo>
                <a:lnTo>
                  <a:pt x="0" y="0"/>
                </a:lnTo>
                <a:lnTo>
                  <a:pt x="1171032" y="0"/>
                </a:lnTo>
                <a:lnTo>
                  <a:pt x="1171032" y="265076"/>
                </a:lnTo>
                <a:lnTo>
                  <a:pt x="0" y="265076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9" name="object 229"/>
          <p:cNvSpPr/>
          <p:nvPr/>
        </p:nvSpPr>
        <p:spPr>
          <a:xfrm>
            <a:off x="4774726" y="4012811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0" name="object 230"/>
          <p:cNvSpPr/>
          <p:nvPr/>
        </p:nvSpPr>
        <p:spPr>
          <a:xfrm>
            <a:off x="4802675" y="4022908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1" name="object 231"/>
          <p:cNvSpPr/>
          <p:nvPr/>
        </p:nvSpPr>
        <p:spPr>
          <a:xfrm>
            <a:off x="4974966" y="4012811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2" name="object 232"/>
          <p:cNvSpPr/>
          <p:nvPr/>
        </p:nvSpPr>
        <p:spPr>
          <a:xfrm>
            <a:off x="5002924" y="4022908"/>
            <a:ext cx="196185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3" name="object 233"/>
          <p:cNvSpPr/>
          <p:nvPr/>
        </p:nvSpPr>
        <p:spPr>
          <a:xfrm>
            <a:off x="5175215" y="4012811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4" name="object 234"/>
          <p:cNvSpPr/>
          <p:nvPr/>
        </p:nvSpPr>
        <p:spPr>
          <a:xfrm>
            <a:off x="5203162" y="4022908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5" name="object 235"/>
          <p:cNvSpPr/>
          <p:nvPr/>
        </p:nvSpPr>
        <p:spPr>
          <a:xfrm>
            <a:off x="5375454" y="4012811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6" name="object 236"/>
          <p:cNvSpPr/>
          <p:nvPr/>
        </p:nvSpPr>
        <p:spPr>
          <a:xfrm>
            <a:off x="5403411" y="4022908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7" name="object 237"/>
          <p:cNvSpPr/>
          <p:nvPr/>
        </p:nvSpPr>
        <p:spPr>
          <a:xfrm>
            <a:off x="5206435" y="3704391"/>
            <a:ext cx="0" cy="231725"/>
          </a:xfrm>
          <a:custGeom>
            <a:avLst/>
            <a:gdLst/>
            <a:ahLst/>
            <a:cxnLst/>
            <a:rect l="l" t="t" r="r" b="b"/>
            <a:pathLst>
              <a:path h="329564">
                <a:moveTo>
                  <a:pt x="0" y="0"/>
                </a:moveTo>
                <a:lnTo>
                  <a:pt x="0" y="329058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8" name="object 238"/>
          <p:cNvSpPr/>
          <p:nvPr/>
        </p:nvSpPr>
        <p:spPr>
          <a:xfrm>
            <a:off x="5163572" y="3926829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121920" y="0"/>
                </a:moveTo>
                <a:lnTo>
                  <a:pt x="0" y="0"/>
                </a:lnTo>
                <a:lnTo>
                  <a:pt x="60960" y="121919"/>
                </a:lnTo>
                <a:lnTo>
                  <a:pt x="1219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9" name="object 239"/>
          <p:cNvSpPr/>
          <p:nvPr/>
        </p:nvSpPr>
        <p:spPr>
          <a:xfrm>
            <a:off x="6402084" y="4027813"/>
            <a:ext cx="823764" cy="186630"/>
          </a:xfrm>
          <a:custGeom>
            <a:avLst/>
            <a:gdLst/>
            <a:ahLst/>
            <a:cxnLst/>
            <a:rect l="l" t="t" r="r" b="b"/>
            <a:pathLst>
              <a:path w="1171575" h="265429">
                <a:moveTo>
                  <a:pt x="0" y="265076"/>
                </a:moveTo>
                <a:lnTo>
                  <a:pt x="0" y="0"/>
                </a:lnTo>
                <a:lnTo>
                  <a:pt x="1171032" y="0"/>
                </a:lnTo>
                <a:lnTo>
                  <a:pt x="1171032" y="265076"/>
                </a:lnTo>
                <a:lnTo>
                  <a:pt x="0" y="265076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0" name="object 240"/>
          <p:cNvSpPr/>
          <p:nvPr/>
        </p:nvSpPr>
        <p:spPr>
          <a:xfrm>
            <a:off x="6382070" y="4012811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1" name="object 241"/>
          <p:cNvSpPr/>
          <p:nvPr/>
        </p:nvSpPr>
        <p:spPr>
          <a:xfrm>
            <a:off x="6410018" y="4022908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2" name="object 242"/>
          <p:cNvSpPr/>
          <p:nvPr/>
        </p:nvSpPr>
        <p:spPr>
          <a:xfrm>
            <a:off x="6582310" y="4012811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3" name="object 243"/>
          <p:cNvSpPr/>
          <p:nvPr/>
        </p:nvSpPr>
        <p:spPr>
          <a:xfrm>
            <a:off x="6610267" y="4022908"/>
            <a:ext cx="196185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4" name="object 244"/>
          <p:cNvSpPr/>
          <p:nvPr/>
        </p:nvSpPr>
        <p:spPr>
          <a:xfrm>
            <a:off x="6782558" y="4012811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5" name="object 245"/>
          <p:cNvSpPr/>
          <p:nvPr/>
        </p:nvSpPr>
        <p:spPr>
          <a:xfrm>
            <a:off x="6810506" y="4022908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6" name="object 246"/>
          <p:cNvSpPr/>
          <p:nvPr/>
        </p:nvSpPr>
        <p:spPr>
          <a:xfrm>
            <a:off x="6982798" y="4012811"/>
            <a:ext cx="252096" cy="2520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7" name="object 247"/>
          <p:cNvSpPr/>
          <p:nvPr/>
        </p:nvSpPr>
        <p:spPr>
          <a:xfrm>
            <a:off x="7010754" y="4022908"/>
            <a:ext cx="196194" cy="196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9" name="object 249"/>
          <p:cNvSpPr txBox="1"/>
          <p:nvPr/>
        </p:nvSpPr>
        <p:spPr>
          <a:xfrm>
            <a:off x="3434295" y="5074706"/>
            <a:ext cx="744289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14" dirty="0">
                <a:latin typeface="Arial"/>
                <a:cs typeface="Arial"/>
              </a:rPr>
              <a:t>argmax</a:t>
            </a:r>
            <a:endParaRPr sz="1687">
              <a:latin typeface="Arial"/>
              <a:cs typeface="Arial"/>
            </a:endParaRPr>
          </a:p>
        </p:txBody>
      </p:sp>
      <p:sp>
        <p:nvSpPr>
          <p:cNvPr id="250" name="object 250"/>
          <p:cNvSpPr txBox="1"/>
          <p:nvPr/>
        </p:nvSpPr>
        <p:spPr>
          <a:xfrm>
            <a:off x="5041638" y="5074706"/>
            <a:ext cx="744289" cy="26864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87" spc="14" dirty="0">
                <a:latin typeface="Arial"/>
                <a:cs typeface="Arial"/>
              </a:rPr>
              <a:t>argmax</a:t>
            </a:r>
            <a:endParaRPr sz="1687">
              <a:latin typeface="Arial"/>
              <a:cs typeface="Arial"/>
            </a:endParaRPr>
          </a:p>
        </p:txBody>
      </p:sp>
      <p:sp>
        <p:nvSpPr>
          <p:cNvPr id="251" name="object 251"/>
          <p:cNvSpPr txBox="1"/>
          <p:nvPr/>
        </p:nvSpPr>
        <p:spPr>
          <a:xfrm>
            <a:off x="6648982" y="5008030"/>
            <a:ext cx="744289" cy="827873"/>
          </a:xfrm>
          <a:prstGeom prst="rect">
            <a:avLst/>
          </a:prstGeom>
        </p:spPr>
        <p:txBody>
          <a:bodyPr vert="horz" wrap="square" lIns="0" tIns="75455" rIns="0" bIns="0" rtlCol="0">
            <a:spAutoFit/>
          </a:bodyPr>
          <a:lstStyle/>
          <a:p>
            <a:pPr marL="8929">
              <a:spcBef>
                <a:spcPts val="593"/>
              </a:spcBef>
            </a:pPr>
            <a:r>
              <a:rPr sz="1687" spc="14" dirty="0">
                <a:latin typeface="Arial"/>
                <a:cs typeface="Arial"/>
              </a:rPr>
              <a:t>argmax</a:t>
            </a:r>
            <a:endParaRPr sz="1687">
              <a:latin typeface="Arial"/>
              <a:cs typeface="Arial"/>
            </a:endParaRPr>
          </a:p>
          <a:p>
            <a:pPr marL="17859">
              <a:spcBef>
                <a:spcPts val="787"/>
              </a:spcBef>
            </a:pPr>
            <a:r>
              <a:rPr sz="2531" spc="95" dirty="0">
                <a:latin typeface="Arial"/>
                <a:cs typeface="Arial"/>
              </a:rPr>
              <a:t>&lt;/s&gt;</a:t>
            </a:r>
            <a:endParaRPr sz="2531">
              <a:latin typeface="Arial"/>
              <a:cs typeface="Arial"/>
            </a:endParaRPr>
          </a:p>
        </p:txBody>
      </p:sp>
      <p:sp>
        <p:nvSpPr>
          <p:cNvPr id="252" name="object 252"/>
          <p:cNvSpPr txBox="1">
            <a:spLocks noGrp="1"/>
          </p:cNvSpPr>
          <p:nvPr>
            <p:ph type="title"/>
          </p:nvPr>
        </p:nvSpPr>
        <p:spPr>
          <a:xfrm>
            <a:off x="741164" y="309393"/>
            <a:ext cx="7669262" cy="569377"/>
          </a:xfrm>
          <a:prstGeom prst="rect">
            <a:avLst/>
          </a:prstGeom>
        </p:spPr>
        <p:txBody>
          <a:bodyPr vert="horz" wrap="square" lIns="0" tIns="12055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95"/>
              </a:spcBef>
            </a:pPr>
            <a:r>
              <a:rPr sz="2039" spc="4" dirty="0"/>
              <a:t>(One </a:t>
            </a:r>
            <a:r>
              <a:rPr sz="2039" spc="-39" dirty="0"/>
              <a:t>Type </a:t>
            </a:r>
            <a:r>
              <a:rPr sz="2039" spc="4" dirty="0"/>
              <a:t>of) </a:t>
            </a:r>
            <a:r>
              <a:rPr spc="28" dirty="0"/>
              <a:t>Conditional </a:t>
            </a:r>
            <a:r>
              <a:rPr spc="60" dirty="0"/>
              <a:t>Language</a:t>
            </a:r>
            <a:r>
              <a:rPr spc="-232" dirty="0"/>
              <a:t> </a:t>
            </a:r>
            <a:r>
              <a:rPr spc="49" dirty="0"/>
              <a:t>Model</a:t>
            </a:r>
            <a:endParaRPr dirty="0"/>
          </a:p>
        </p:txBody>
      </p:sp>
      <p:sp>
        <p:nvSpPr>
          <p:cNvPr id="253" name="object 253"/>
          <p:cNvSpPr txBox="1"/>
          <p:nvPr/>
        </p:nvSpPr>
        <p:spPr>
          <a:xfrm>
            <a:off x="2014474" y="3306627"/>
            <a:ext cx="107603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dirty="0">
                <a:latin typeface="Arial"/>
                <a:cs typeface="Arial"/>
              </a:rPr>
              <a:t>I</a:t>
            </a:r>
            <a:endParaRPr sz="2531">
              <a:latin typeface="Arial"/>
              <a:cs typeface="Arial"/>
            </a:endParaRPr>
          </a:p>
        </p:txBody>
      </p:sp>
      <p:sp>
        <p:nvSpPr>
          <p:cNvPr id="254" name="object 254"/>
          <p:cNvSpPr txBox="1"/>
          <p:nvPr/>
        </p:nvSpPr>
        <p:spPr>
          <a:xfrm>
            <a:off x="3264630" y="3306627"/>
            <a:ext cx="643830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-4" dirty="0">
                <a:latin typeface="Arial"/>
                <a:cs typeface="Arial"/>
              </a:rPr>
              <a:t>hate</a:t>
            </a:r>
            <a:endParaRPr sz="2531">
              <a:latin typeface="Arial"/>
              <a:cs typeface="Arial"/>
            </a:endParaRPr>
          </a:p>
        </p:txBody>
      </p:sp>
      <p:sp>
        <p:nvSpPr>
          <p:cNvPr id="255" name="object 255"/>
          <p:cNvSpPr txBox="1"/>
          <p:nvPr/>
        </p:nvSpPr>
        <p:spPr>
          <a:xfrm>
            <a:off x="4934482" y="3306627"/>
            <a:ext cx="518368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-4" dirty="0">
                <a:latin typeface="Arial"/>
                <a:cs typeface="Arial"/>
              </a:rPr>
              <a:t>this</a:t>
            </a:r>
            <a:endParaRPr sz="2531">
              <a:latin typeface="Arial"/>
              <a:cs typeface="Arial"/>
            </a:endParaRPr>
          </a:p>
        </p:txBody>
      </p:sp>
      <p:sp>
        <p:nvSpPr>
          <p:cNvPr id="256" name="object 256"/>
          <p:cNvSpPr txBox="1"/>
          <p:nvPr/>
        </p:nvSpPr>
        <p:spPr>
          <a:xfrm>
            <a:off x="6363232" y="3306627"/>
            <a:ext cx="875556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-4" dirty="0">
                <a:latin typeface="Arial"/>
                <a:cs typeface="Arial"/>
              </a:rPr>
              <a:t>movie</a:t>
            </a:r>
            <a:endParaRPr sz="2531">
              <a:latin typeface="Arial"/>
              <a:cs typeface="Arial"/>
            </a:endParaRPr>
          </a:p>
        </p:txBody>
      </p:sp>
      <p:sp>
        <p:nvSpPr>
          <p:cNvPr id="257" name="object 257"/>
          <p:cNvSpPr txBox="1"/>
          <p:nvPr/>
        </p:nvSpPr>
        <p:spPr>
          <a:xfrm>
            <a:off x="1737654" y="1234940"/>
            <a:ext cx="5393531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  <a:tabLst>
                <a:tab pos="1562193" algn="l"/>
                <a:tab pos="3294491" algn="l"/>
                <a:tab pos="4794625" algn="l"/>
              </a:tabLst>
            </a:pPr>
            <a:r>
              <a:rPr sz="2531" i="1" spc="-4" dirty="0">
                <a:latin typeface="Arial"/>
                <a:cs typeface="Arial"/>
              </a:rPr>
              <a:t>kono	</a:t>
            </a:r>
            <a:r>
              <a:rPr sz="2531" i="1" spc="32" dirty="0">
                <a:latin typeface="Arial"/>
                <a:cs typeface="Arial"/>
              </a:rPr>
              <a:t>eiga	</a:t>
            </a:r>
            <a:r>
              <a:rPr sz="2531" i="1" spc="67" dirty="0">
                <a:latin typeface="Arial"/>
                <a:cs typeface="Arial"/>
              </a:rPr>
              <a:t>ga	</a:t>
            </a:r>
            <a:r>
              <a:rPr sz="2531" i="1" spc="-4" dirty="0">
                <a:latin typeface="Arial"/>
                <a:cs typeface="Arial"/>
              </a:rPr>
              <a:t>kirai</a:t>
            </a:r>
            <a:endParaRPr sz="2531">
              <a:latin typeface="Arial"/>
              <a:cs typeface="Arial"/>
            </a:endParaRPr>
          </a:p>
        </p:txBody>
      </p:sp>
      <p:sp>
        <p:nvSpPr>
          <p:cNvPr id="258" name="object 258"/>
          <p:cNvSpPr txBox="1"/>
          <p:nvPr/>
        </p:nvSpPr>
        <p:spPr>
          <a:xfrm>
            <a:off x="3541451" y="5449752"/>
            <a:ext cx="518368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-4" dirty="0">
                <a:latin typeface="Arial"/>
                <a:cs typeface="Arial"/>
              </a:rPr>
              <a:t>this</a:t>
            </a:r>
            <a:endParaRPr sz="2531">
              <a:latin typeface="Arial"/>
              <a:cs typeface="Arial"/>
            </a:endParaRPr>
          </a:p>
        </p:txBody>
      </p:sp>
      <p:sp>
        <p:nvSpPr>
          <p:cNvPr id="259" name="object 259"/>
          <p:cNvSpPr txBox="1"/>
          <p:nvPr/>
        </p:nvSpPr>
        <p:spPr>
          <a:xfrm>
            <a:off x="4970201" y="5449752"/>
            <a:ext cx="875556" cy="398483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531" spc="-4" dirty="0">
                <a:latin typeface="Arial"/>
                <a:cs typeface="Arial"/>
              </a:rPr>
              <a:t>movie</a:t>
            </a:r>
            <a:endParaRPr sz="2531">
              <a:latin typeface="Arial"/>
              <a:cs typeface="Arial"/>
            </a:endParaRPr>
          </a:p>
        </p:txBody>
      </p:sp>
      <p:sp>
        <p:nvSpPr>
          <p:cNvPr id="261" name="object 261"/>
          <p:cNvSpPr txBox="1"/>
          <p:nvPr/>
        </p:nvSpPr>
        <p:spPr>
          <a:xfrm>
            <a:off x="397341" y="1301880"/>
            <a:ext cx="5857875" cy="345597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lnSpc>
                <a:spcPts val="2556"/>
              </a:lnSpc>
            </a:pPr>
            <a:r>
              <a:rPr lang="en-US" sz="2531" spc="18" dirty="0">
                <a:solidFill>
                  <a:srgbClr val="164F86"/>
                </a:solidFill>
                <a:latin typeface="Arial"/>
                <a:cs typeface="Arial"/>
              </a:rPr>
              <a:t>E</a:t>
            </a:r>
            <a:r>
              <a:rPr sz="2531" spc="18" dirty="0">
                <a:solidFill>
                  <a:srgbClr val="164F86"/>
                </a:solidFill>
                <a:latin typeface="Arial"/>
                <a:cs typeface="Arial"/>
              </a:rPr>
              <a:t>ncoder</a:t>
            </a:r>
            <a:endParaRPr sz="2531" dirty="0">
              <a:latin typeface="Arial"/>
              <a:cs typeface="Arial"/>
            </a:endParaRPr>
          </a:p>
        </p:txBody>
      </p:sp>
      <p:sp>
        <p:nvSpPr>
          <p:cNvPr id="262" name="object 262"/>
          <p:cNvSpPr txBox="1"/>
          <p:nvPr/>
        </p:nvSpPr>
        <p:spPr>
          <a:xfrm>
            <a:off x="291045" y="4996124"/>
            <a:ext cx="2351633" cy="852870"/>
          </a:xfrm>
          <a:prstGeom prst="rect">
            <a:avLst/>
          </a:prstGeom>
        </p:spPr>
        <p:txBody>
          <a:bodyPr vert="horz" wrap="square" lIns="0" tIns="87511" rIns="0" bIns="0" rtlCol="0">
            <a:spAutoFit/>
          </a:bodyPr>
          <a:lstStyle/>
          <a:p>
            <a:pPr marL="8929">
              <a:spcBef>
                <a:spcPts val="689"/>
              </a:spcBef>
              <a:tabLst>
                <a:tab pos="1615770" algn="l"/>
              </a:tabLst>
            </a:pPr>
            <a:r>
              <a:rPr sz="1687" spc="14" dirty="0">
                <a:latin typeface="Arial"/>
                <a:cs typeface="Arial"/>
              </a:rPr>
              <a:t>argmax	argmax</a:t>
            </a:r>
            <a:endParaRPr sz="1687" dirty="0">
              <a:latin typeface="Arial"/>
              <a:cs typeface="Arial"/>
            </a:endParaRPr>
          </a:p>
          <a:p>
            <a:pPr marL="339316">
              <a:spcBef>
                <a:spcPts val="928"/>
              </a:spcBef>
              <a:tabLst>
                <a:tab pos="1588981" algn="l"/>
              </a:tabLst>
            </a:pPr>
            <a:r>
              <a:rPr sz="2531" dirty="0">
                <a:latin typeface="Arial"/>
                <a:cs typeface="Arial"/>
              </a:rPr>
              <a:t>I	</a:t>
            </a:r>
            <a:r>
              <a:rPr sz="2531" spc="-4" dirty="0">
                <a:latin typeface="Arial"/>
                <a:cs typeface="Arial"/>
              </a:rPr>
              <a:t>hate</a:t>
            </a:r>
            <a:endParaRPr sz="2531" dirty="0">
              <a:latin typeface="Arial"/>
              <a:cs typeface="Arial"/>
            </a:endParaRPr>
          </a:p>
        </p:txBody>
      </p:sp>
      <p:sp>
        <p:nvSpPr>
          <p:cNvPr id="263" name="矩形 262">
            <a:extLst>
              <a:ext uri="{FF2B5EF4-FFF2-40B4-BE49-F238E27FC236}">
                <a16:creationId xmlns:a16="http://schemas.microsoft.com/office/drawing/2014/main" id="{B0FD0F96-232A-49DE-A401-2DB246955D8C}"/>
              </a:ext>
            </a:extLst>
          </p:cNvPr>
          <p:cNvSpPr/>
          <p:nvPr/>
        </p:nvSpPr>
        <p:spPr>
          <a:xfrm>
            <a:off x="6214175" y="6182866"/>
            <a:ext cx="25109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-4" dirty="0">
                <a:latin typeface="Arial"/>
                <a:cs typeface="Arial"/>
              </a:rPr>
              <a:t>(</a:t>
            </a:r>
            <a:r>
              <a:rPr lang="en-US" altLang="zh-CN" spc="-4" dirty="0" err="1">
                <a:latin typeface="Arial"/>
                <a:cs typeface="Arial"/>
              </a:rPr>
              <a:t>Sutskever</a:t>
            </a:r>
            <a:r>
              <a:rPr lang="en-US" altLang="zh-CN" spc="-4" dirty="0">
                <a:latin typeface="Arial"/>
                <a:cs typeface="Arial"/>
              </a:rPr>
              <a:t> </a:t>
            </a:r>
            <a:r>
              <a:rPr lang="en-US" altLang="zh-CN" spc="11" dirty="0">
                <a:latin typeface="Arial"/>
                <a:cs typeface="Arial"/>
              </a:rPr>
              <a:t>et </a:t>
            </a:r>
            <a:r>
              <a:rPr lang="en-US" altLang="zh-CN" spc="7" dirty="0">
                <a:latin typeface="Arial"/>
                <a:cs typeface="Arial"/>
              </a:rPr>
              <a:t>al.</a:t>
            </a:r>
            <a:r>
              <a:rPr lang="en-US" altLang="zh-CN" spc="-25" dirty="0">
                <a:latin typeface="Arial"/>
                <a:cs typeface="Arial"/>
              </a:rPr>
              <a:t> </a:t>
            </a:r>
            <a:r>
              <a:rPr lang="en-US" altLang="zh-CN" spc="11" dirty="0">
                <a:latin typeface="Arial"/>
                <a:cs typeface="Arial"/>
              </a:rPr>
              <a:t>2014)</a:t>
            </a:r>
            <a:endParaRPr lang="zh-CN" altLang="en-US" dirty="0"/>
          </a:p>
        </p:txBody>
      </p:sp>
      <p:sp>
        <p:nvSpPr>
          <p:cNvPr id="267" name="矩形 266">
            <a:extLst>
              <a:ext uri="{FF2B5EF4-FFF2-40B4-BE49-F238E27FC236}">
                <a16:creationId xmlns:a16="http://schemas.microsoft.com/office/drawing/2014/main" id="{9120D6D4-B591-4FFE-AA8A-ED46CC75F8C5}"/>
              </a:ext>
            </a:extLst>
          </p:cNvPr>
          <p:cNvSpPr/>
          <p:nvPr/>
        </p:nvSpPr>
        <p:spPr>
          <a:xfrm>
            <a:off x="7250276" y="5319653"/>
            <a:ext cx="1591846" cy="4817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42870" lvl="0">
              <a:spcBef>
                <a:spcPts val="1181"/>
              </a:spcBef>
            </a:pPr>
            <a:r>
              <a:rPr lang="en-US" altLang="zh-CN" sz="2531" spc="39" dirty="0">
                <a:solidFill>
                  <a:srgbClr val="861001"/>
                </a:solidFill>
                <a:latin typeface="Arial"/>
                <a:cs typeface="Arial"/>
              </a:rPr>
              <a:t>Decoder</a:t>
            </a:r>
            <a:endParaRPr lang="en-US" altLang="zh-CN" sz="2531" dirty="0">
              <a:solidFill>
                <a:prstClr val="black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Training a (conditional) RNN-LM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5A3040A-7584-4849-9AEF-6E246C5B4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example: Neural Machine Translation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During training, we feed the gold (aka reference) target sentence into the decoder, regardless of what the decoder predicts. This training method is called </a:t>
            </a:r>
            <a:r>
              <a:rPr lang="en-US" altLang="zh-CN" b="1" i="1" dirty="0"/>
              <a:t>Teacher Forcing.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C916AC-1D3D-4F75-A71B-B0B934EC9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424" y="1484784"/>
            <a:ext cx="6849628" cy="366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216196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188" y="202591"/>
            <a:ext cx="7993062" cy="562113"/>
          </a:xfrm>
          <a:prstGeom prst="rect">
            <a:avLst/>
          </a:prstGeom>
        </p:spPr>
        <p:txBody>
          <a:bodyPr vert="horz" wrap="square" lIns="0" tIns="8037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63"/>
              </a:spcBef>
            </a:pPr>
            <a:r>
              <a:rPr spc="-7" dirty="0"/>
              <a:t>How </a:t>
            </a:r>
            <a:r>
              <a:rPr spc="-4" dirty="0"/>
              <a:t>to </a:t>
            </a:r>
            <a:r>
              <a:rPr spc="-74" dirty="0"/>
              <a:t>Pass </a:t>
            </a:r>
            <a:r>
              <a:rPr spc="84" dirty="0"/>
              <a:t>Hidden</a:t>
            </a:r>
            <a:r>
              <a:rPr spc="32" dirty="0"/>
              <a:t> </a:t>
            </a:r>
            <a:r>
              <a:rPr spc="-98" dirty="0"/>
              <a:t>State?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11188" y="1268760"/>
            <a:ext cx="7724180" cy="393998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321457" indent="-312528">
              <a:spcBef>
                <a:spcPts val="77"/>
              </a:spcBef>
              <a:buSzPct val="74647"/>
              <a:buChar char="•"/>
              <a:tabLst>
                <a:tab pos="321011" algn="l"/>
                <a:tab pos="321457" algn="l"/>
              </a:tabLst>
            </a:pPr>
            <a:r>
              <a:rPr sz="2496" dirty="0">
                <a:latin typeface="Arial"/>
                <a:cs typeface="Arial"/>
              </a:rPr>
              <a:t>Initialize </a:t>
            </a:r>
            <a:r>
              <a:rPr sz="2496" spc="63" dirty="0">
                <a:latin typeface="Arial"/>
                <a:cs typeface="Arial"/>
              </a:rPr>
              <a:t>decoder </a:t>
            </a:r>
            <a:r>
              <a:rPr sz="2496" spc="4" dirty="0">
                <a:latin typeface="Arial"/>
                <a:cs typeface="Arial"/>
              </a:rPr>
              <a:t>w/ </a:t>
            </a:r>
            <a:r>
              <a:rPr sz="2496" spc="42" dirty="0">
                <a:latin typeface="Arial"/>
                <a:cs typeface="Arial"/>
              </a:rPr>
              <a:t>encoder </a:t>
            </a:r>
            <a:r>
              <a:rPr sz="2496" spc="-11" dirty="0">
                <a:latin typeface="Arial"/>
                <a:cs typeface="Arial"/>
              </a:rPr>
              <a:t>(Sutskever </a:t>
            </a:r>
            <a:r>
              <a:rPr sz="2496" spc="4" dirty="0">
                <a:latin typeface="Arial"/>
                <a:cs typeface="Arial"/>
              </a:rPr>
              <a:t>et </a:t>
            </a:r>
            <a:r>
              <a:rPr sz="2496" dirty="0">
                <a:latin typeface="Arial"/>
                <a:cs typeface="Arial"/>
              </a:rPr>
              <a:t>al.</a:t>
            </a:r>
            <a:r>
              <a:rPr sz="2496" spc="-84" dirty="0">
                <a:latin typeface="Arial"/>
                <a:cs typeface="Arial"/>
              </a:rPr>
              <a:t> </a:t>
            </a:r>
            <a:r>
              <a:rPr sz="2496" spc="4" dirty="0">
                <a:latin typeface="Arial"/>
                <a:cs typeface="Arial"/>
              </a:rPr>
              <a:t>2014)</a:t>
            </a:r>
            <a:endParaRPr sz="2496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691278" y="224087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" name="object 5"/>
          <p:cNvSpPr/>
          <p:nvPr/>
        </p:nvSpPr>
        <p:spPr>
          <a:xfrm>
            <a:off x="2465268" y="2040454"/>
            <a:ext cx="1023342" cy="437555"/>
          </a:xfrm>
          <a:custGeom>
            <a:avLst/>
            <a:gdLst/>
            <a:ahLst/>
            <a:cxnLst/>
            <a:rect l="l" t="t" r="r" b="b"/>
            <a:pathLst>
              <a:path w="1455420" h="622300">
                <a:moveTo>
                  <a:pt x="1163980" y="0"/>
                </a:moveTo>
                <a:lnTo>
                  <a:pt x="292493" y="0"/>
                </a:lnTo>
                <a:lnTo>
                  <a:pt x="236157" y="223"/>
                </a:lnTo>
                <a:lnTo>
                  <a:pt x="191492" y="1784"/>
                </a:lnTo>
                <a:lnTo>
                  <a:pt x="120294" y="14274"/>
                </a:lnTo>
                <a:lnTo>
                  <a:pt x="85460" y="31478"/>
                </a:lnTo>
                <a:lnTo>
                  <a:pt x="55524" y="55537"/>
                </a:lnTo>
                <a:lnTo>
                  <a:pt x="31465" y="85472"/>
                </a:lnTo>
                <a:lnTo>
                  <a:pt x="14262" y="120307"/>
                </a:lnTo>
                <a:lnTo>
                  <a:pt x="1777" y="191500"/>
                </a:lnTo>
                <a:lnTo>
                  <a:pt x="222" y="235617"/>
                </a:lnTo>
                <a:lnTo>
                  <a:pt x="0" y="291211"/>
                </a:lnTo>
                <a:lnTo>
                  <a:pt x="5" y="331101"/>
                </a:lnTo>
                <a:lnTo>
                  <a:pt x="222" y="386137"/>
                </a:lnTo>
                <a:lnTo>
                  <a:pt x="1782" y="430806"/>
                </a:lnTo>
                <a:lnTo>
                  <a:pt x="14262" y="502005"/>
                </a:lnTo>
                <a:lnTo>
                  <a:pt x="31465" y="536839"/>
                </a:lnTo>
                <a:lnTo>
                  <a:pt x="55524" y="566775"/>
                </a:lnTo>
                <a:lnTo>
                  <a:pt x="85460" y="590834"/>
                </a:lnTo>
                <a:lnTo>
                  <a:pt x="120294" y="608037"/>
                </a:lnTo>
                <a:lnTo>
                  <a:pt x="191331" y="620517"/>
                </a:lnTo>
                <a:lnTo>
                  <a:pt x="235615" y="622077"/>
                </a:lnTo>
                <a:lnTo>
                  <a:pt x="291211" y="622300"/>
                </a:lnTo>
                <a:lnTo>
                  <a:pt x="1162685" y="622300"/>
                </a:lnTo>
                <a:lnTo>
                  <a:pt x="1219028" y="622077"/>
                </a:lnTo>
                <a:lnTo>
                  <a:pt x="1263696" y="620517"/>
                </a:lnTo>
                <a:lnTo>
                  <a:pt x="1334884" y="608037"/>
                </a:lnTo>
                <a:lnTo>
                  <a:pt x="1369718" y="590834"/>
                </a:lnTo>
                <a:lnTo>
                  <a:pt x="1399654" y="566775"/>
                </a:lnTo>
                <a:lnTo>
                  <a:pt x="1423713" y="536839"/>
                </a:lnTo>
                <a:lnTo>
                  <a:pt x="1440916" y="502005"/>
                </a:lnTo>
                <a:lnTo>
                  <a:pt x="1453407" y="430969"/>
                </a:lnTo>
                <a:lnTo>
                  <a:pt x="1454968" y="386689"/>
                </a:lnTo>
                <a:lnTo>
                  <a:pt x="1455191" y="331101"/>
                </a:lnTo>
                <a:lnTo>
                  <a:pt x="1455186" y="291211"/>
                </a:lnTo>
                <a:lnTo>
                  <a:pt x="1454968" y="236164"/>
                </a:lnTo>
                <a:lnTo>
                  <a:pt x="1453407" y="191500"/>
                </a:lnTo>
                <a:lnTo>
                  <a:pt x="1440916" y="120307"/>
                </a:lnTo>
                <a:lnTo>
                  <a:pt x="1423713" y="85472"/>
                </a:lnTo>
                <a:lnTo>
                  <a:pt x="1399654" y="55537"/>
                </a:lnTo>
                <a:lnTo>
                  <a:pt x="1369718" y="31478"/>
                </a:lnTo>
                <a:lnTo>
                  <a:pt x="1334884" y="14274"/>
                </a:lnTo>
                <a:lnTo>
                  <a:pt x="1263857" y="1784"/>
                </a:lnTo>
                <a:lnTo>
                  <a:pt x="1219575" y="223"/>
                </a:lnTo>
                <a:lnTo>
                  <a:pt x="116398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/>
          <p:nvPr/>
        </p:nvSpPr>
        <p:spPr>
          <a:xfrm>
            <a:off x="2465268" y="2040454"/>
            <a:ext cx="1023342" cy="437555"/>
          </a:xfrm>
          <a:custGeom>
            <a:avLst/>
            <a:gdLst/>
            <a:ahLst/>
            <a:cxnLst/>
            <a:rect l="l" t="t" r="r" b="b"/>
            <a:pathLst>
              <a:path w="1455420" h="622300">
                <a:moveTo>
                  <a:pt x="291211" y="0"/>
                </a:moveTo>
                <a:lnTo>
                  <a:pt x="1163982" y="0"/>
                </a:lnTo>
                <a:lnTo>
                  <a:pt x="1219577" y="222"/>
                </a:lnTo>
                <a:lnTo>
                  <a:pt x="1263860" y="1783"/>
                </a:lnTo>
                <a:lnTo>
                  <a:pt x="1334897" y="14270"/>
                </a:lnTo>
                <a:lnTo>
                  <a:pt x="1369729" y="31474"/>
                </a:lnTo>
                <a:lnTo>
                  <a:pt x="1399660" y="55532"/>
                </a:lnTo>
                <a:lnTo>
                  <a:pt x="1423715" y="85466"/>
                </a:lnTo>
                <a:lnTo>
                  <a:pt x="1440916" y="120299"/>
                </a:lnTo>
                <a:lnTo>
                  <a:pt x="1453407" y="191494"/>
                </a:lnTo>
                <a:lnTo>
                  <a:pt x="1454968" y="236161"/>
                </a:lnTo>
                <a:lnTo>
                  <a:pt x="1455191" y="292505"/>
                </a:lnTo>
                <a:lnTo>
                  <a:pt x="1455191" y="331089"/>
                </a:lnTo>
                <a:lnTo>
                  <a:pt x="1454968" y="386683"/>
                </a:lnTo>
                <a:lnTo>
                  <a:pt x="1453407" y="430967"/>
                </a:lnTo>
                <a:lnTo>
                  <a:pt x="1440916" y="502000"/>
                </a:lnTo>
                <a:lnTo>
                  <a:pt x="1423715" y="536833"/>
                </a:lnTo>
                <a:lnTo>
                  <a:pt x="1399660" y="566767"/>
                </a:lnTo>
                <a:lnTo>
                  <a:pt x="1369729" y="590825"/>
                </a:lnTo>
                <a:lnTo>
                  <a:pt x="1334897" y="608029"/>
                </a:lnTo>
                <a:lnTo>
                  <a:pt x="1263699" y="620516"/>
                </a:lnTo>
                <a:lnTo>
                  <a:pt x="1219031" y="622077"/>
                </a:lnTo>
                <a:lnTo>
                  <a:pt x="1162688" y="622300"/>
                </a:lnTo>
                <a:lnTo>
                  <a:pt x="291211" y="622300"/>
                </a:lnTo>
                <a:lnTo>
                  <a:pt x="235616" y="622077"/>
                </a:lnTo>
                <a:lnTo>
                  <a:pt x="191332" y="620516"/>
                </a:lnTo>
                <a:lnTo>
                  <a:pt x="120299" y="608029"/>
                </a:lnTo>
                <a:lnTo>
                  <a:pt x="85466" y="590825"/>
                </a:lnTo>
                <a:lnTo>
                  <a:pt x="55532" y="566767"/>
                </a:lnTo>
                <a:lnTo>
                  <a:pt x="31474" y="536833"/>
                </a:lnTo>
                <a:lnTo>
                  <a:pt x="14270" y="502000"/>
                </a:lnTo>
                <a:lnTo>
                  <a:pt x="1783" y="430805"/>
                </a:lnTo>
                <a:lnTo>
                  <a:pt x="222" y="386138"/>
                </a:lnTo>
                <a:lnTo>
                  <a:pt x="0" y="329794"/>
                </a:lnTo>
                <a:lnTo>
                  <a:pt x="0" y="291211"/>
                </a:lnTo>
                <a:lnTo>
                  <a:pt x="222" y="235616"/>
                </a:lnTo>
                <a:lnTo>
                  <a:pt x="1783" y="191332"/>
                </a:lnTo>
                <a:lnTo>
                  <a:pt x="14270" y="120299"/>
                </a:lnTo>
                <a:lnTo>
                  <a:pt x="31474" y="85466"/>
                </a:lnTo>
                <a:lnTo>
                  <a:pt x="55532" y="55532"/>
                </a:lnTo>
                <a:lnTo>
                  <a:pt x="85466" y="31474"/>
                </a:lnTo>
                <a:lnTo>
                  <a:pt x="120299" y="14270"/>
                </a:lnTo>
                <a:lnTo>
                  <a:pt x="191494" y="1783"/>
                </a:lnTo>
                <a:lnTo>
                  <a:pt x="236161" y="222"/>
                </a:lnTo>
                <a:lnTo>
                  <a:pt x="292505" y="0"/>
                </a:lnTo>
                <a:lnTo>
                  <a:pt x="291211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" name="object 7"/>
          <p:cNvSpPr/>
          <p:nvPr/>
        </p:nvSpPr>
        <p:spPr>
          <a:xfrm>
            <a:off x="3820741" y="1970991"/>
            <a:ext cx="186630" cy="626864"/>
          </a:xfrm>
          <a:custGeom>
            <a:avLst/>
            <a:gdLst/>
            <a:ahLst/>
            <a:cxnLst/>
            <a:rect l="l" t="t" r="r" b="b"/>
            <a:pathLst>
              <a:path w="265429" h="891539">
                <a:moveTo>
                  <a:pt x="0" y="0"/>
                </a:moveTo>
                <a:lnTo>
                  <a:pt x="265076" y="0"/>
                </a:lnTo>
                <a:lnTo>
                  <a:pt x="265076" y="891049"/>
                </a:lnTo>
                <a:lnTo>
                  <a:pt x="0" y="89104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" name="object 8"/>
          <p:cNvSpPr/>
          <p:nvPr/>
        </p:nvSpPr>
        <p:spPr>
          <a:xfrm>
            <a:off x="3810535" y="1971336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" name="object 9"/>
          <p:cNvSpPr/>
          <p:nvPr/>
        </p:nvSpPr>
        <p:spPr>
          <a:xfrm>
            <a:off x="3815834" y="1978924"/>
            <a:ext cx="196194" cy="196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" name="object 10"/>
          <p:cNvSpPr/>
          <p:nvPr/>
        </p:nvSpPr>
        <p:spPr>
          <a:xfrm>
            <a:off x="3810535" y="2171576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1" name="object 11"/>
          <p:cNvSpPr/>
          <p:nvPr/>
        </p:nvSpPr>
        <p:spPr>
          <a:xfrm>
            <a:off x="3815834" y="2179170"/>
            <a:ext cx="196194" cy="196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2" name="object 12"/>
          <p:cNvSpPr/>
          <p:nvPr/>
        </p:nvSpPr>
        <p:spPr>
          <a:xfrm>
            <a:off x="3810535" y="2371824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3" name="object 13"/>
          <p:cNvSpPr/>
          <p:nvPr/>
        </p:nvSpPr>
        <p:spPr>
          <a:xfrm>
            <a:off x="3815834" y="2379412"/>
            <a:ext cx="196194" cy="196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4" name="object 14"/>
          <p:cNvSpPr/>
          <p:nvPr/>
        </p:nvSpPr>
        <p:spPr>
          <a:xfrm>
            <a:off x="6798810" y="2240872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5" name="object 15"/>
          <p:cNvSpPr/>
          <p:nvPr/>
        </p:nvSpPr>
        <p:spPr>
          <a:xfrm>
            <a:off x="5572799" y="2040454"/>
            <a:ext cx="1023342" cy="437555"/>
          </a:xfrm>
          <a:custGeom>
            <a:avLst/>
            <a:gdLst/>
            <a:ahLst/>
            <a:cxnLst/>
            <a:rect l="l" t="t" r="r" b="b"/>
            <a:pathLst>
              <a:path w="1455420" h="622300">
                <a:moveTo>
                  <a:pt x="1163980" y="0"/>
                </a:moveTo>
                <a:lnTo>
                  <a:pt x="292493" y="0"/>
                </a:lnTo>
                <a:lnTo>
                  <a:pt x="236157" y="223"/>
                </a:lnTo>
                <a:lnTo>
                  <a:pt x="191492" y="1784"/>
                </a:lnTo>
                <a:lnTo>
                  <a:pt x="120294" y="14274"/>
                </a:lnTo>
                <a:lnTo>
                  <a:pt x="85460" y="31478"/>
                </a:lnTo>
                <a:lnTo>
                  <a:pt x="55524" y="55537"/>
                </a:lnTo>
                <a:lnTo>
                  <a:pt x="31465" y="85472"/>
                </a:lnTo>
                <a:lnTo>
                  <a:pt x="14262" y="120307"/>
                </a:lnTo>
                <a:lnTo>
                  <a:pt x="1777" y="191500"/>
                </a:lnTo>
                <a:lnTo>
                  <a:pt x="222" y="235617"/>
                </a:lnTo>
                <a:lnTo>
                  <a:pt x="0" y="291211"/>
                </a:lnTo>
                <a:lnTo>
                  <a:pt x="5" y="331101"/>
                </a:lnTo>
                <a:lnTo>
                  <a:pt x="222" y="386137"/>
                </a:lnTo>
                <a:lnTo>
                  <a:pt x="1782" y="430806"/>
                </a:lnTo>
                <a:lnTo>
                  <a:pt x="14262" y="502005"/>
                </a:lnTo>
                <a:lnTo>
                  <a:pt x="31465" y="536839"/>
                </a:lnTo>
                <a:lnTo>
                  <a:pt x="55524" y="566775"/>
                </a:lnTo>
                <a:lnTo>
                  <a:pt x="85460" y="590834"/>
                </a:lnTo>
                <a:lnTo>
                  <a:pt x="120294" y="608037"/>
                </a:lnTo>
                <a:lnTo>
                  <a:pt x="191331" y="620517"/>
                </a:lnTo>
                <a:lnTo>
                  <a:pt x="235615" y="622077"/>
                </a:lnTo>
                <a:lnTo>
                  <a:pt x="291211" y="622300"/>
                </a:lnTo>
                <a:lnTo>
                  <a:pt x="1162685" y="622300"/>
                </a:lnTo>
                <a:lnTo>
                  <a:pt x="1219028" y="622077"/>
                </a:lnTo>
                <a:lnTo>
                  <a:pt x="1263696" y="620517"/>
                </a:lnTo>
                <a:lnTo>
                  <a:pt x="1334884" y="608037"/>
                </a:lnTo>
                <a:lnTo>
                  <a:pt x="1369718" y="590834"/>
                </a:lnTo>
                <a:lnTo>
                  <a:pt x="1399654" y="566775"/>
                </a:lnTo>
                <a:lnTo>
                  <a:pt x="1423713" y="536839"/>
                </a:lnTo>
                <a:lnTo>
                  <a:pt x="1440916" y="502005"/>
                </a:lnTo>
                <a:lnTo>
                  <a:pt x="1453407" y="430969"/>
                </a:lnTo>
                <a:lnTo>
                  <a:pt x="1454968" y="386689"/>
                </a:lnTo>
                <a:lnTo>
                  <a:pt x="1455191" y="331101"/>
                </a:lnTo>
                <a:lnTo>
                  <a:pt x="1455186" y="291211"/>
                </a:lnTo>
                <a:lnTo>
                  <a:pt x="1454968" y="236164"/>
                </a:lnTo>
                <a:lnTo>
                  <a:pt x="1453407" y="191500"/>
                </a:lnTo>
                <a:lnTo>
                  <a:pt x="1440916" y="120307"/>
                </a:lnTo>
                <a:lnTo>
                  <a:pt x="1423713" y="85472"/>
                </a:lnTo>
                <a:lnTo>
                  <a:pt x="1399654" y="55537"/>
                </a:lnTo>
                <a:lnTo>
                  <a:pt x="1369718" y="31478"/>
                </a:lnTo>
                <a:lnTo>
                  <a:pt x="1334884" y="14274"/>
                </a:lnTo>
                <a:lnTo>
                  <a:pt x="1263857" y="1784"/>
                </a:lnTo>
                <a:lnTo>
                  <a:pt x="1219575" y="223"/>
                </a:lnTo>
                <a:lnTo>
                  <a:pt x="116398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6" name="object 16"/>
          <p:cNvSpPr/>
          <p:nvPr/>
        </p:nvSpPr>
        <p:spPr>
          <a:xfrm>
            <a:off x="5572799" y="2040454"/>
            <a:ext cx="1023342" cy="437555"/>
          </a:xfrm>
          <a:custGeom>
            <a:avLst/>
            <a:gdLst/>
            <a:ahLst/>
            <a:cxnLst/>
            <a:rect l="l" t="t" r="r" b="b"/>
            <a:pathLst>
              <a:path w="1455420" h="622300">
                <a:moveTo>
                  <a:pt x="291211" y="0"/>
                </a:moveTo>
                <a:lnTo>
                  <a:pt x="1163982" y="0"/>
                </a:lnTo>
                <a:lnTo>
                  <a:pt x="1219577" y="222"/>
                </a:lnTo>
                <a:lnTo>
                  <a:pt x="1263860" y="1783"/>
                </a:lnTo>
                <a:lnTo>
                  <a:pt x="1334897" y="14270"/>
                </a:lnTo>
                <a:lnTo>
                  <a:pt x="1369729" y="31474"/>
                </a:lnTo>
                <a:lnTo>
                  <a:pt x="1399660" y="55532"/>
                </a:lnTo>
                <a:lnTo>
                  <a:pt x="1423715" y="85466"/>
                </a:lnTo>
                <a:lnTo>
                  <a:pt x="1440916" y="120299"/>
                </a:lnTo>
                <a:lnTo>
                  <a:pt x="1453407" y="191494"/>
                </a:lnTo>
                <a:lnTo>
                  <a:pt x="1454968" y="236161"/>
                </a:lnTo>
                <a:lnTo>
                  <a:pt x="1455191" y="292505"/>
                </a:lnTo>
                <a:lnTo>
                  <a:pt x="1455191" y="331089"/>
                </a:lnTo>
                <a:lnTo>
                  <a:pt x="1454968" y="386683"/>
                </a:lnTo>
                <a:lnTo>
                  <a:pt x="1453407" y="430967"/>
                </a:lnTo>
                <a:lnTo>
                  <a:pt x="1440916" y="502000"/>
                </a:lnTo>
                <a:lnTo>
                  <a:pt x="1423715" y="536833"/>
                </a:lnTo>
                <a:lnTo>
                  <a:pt x="1399660" y="566767"/>
                </a:lnTo>
                <a:lnTo>
                  <a:pt x="1369729" y="590825"/>
                </a:lnTo>
                <a:lnTo>
                  <a:pt x="1334897" y="608029"/>
                </a:lnTo>
                <a:lnTo>
                  <a:pt x="1263699" y="620516"/>
                </a:lnTo>
                <a:lnTo>
                  <a:pt x="1219031" y="622077"/>
                </a:lnTo>
                <a:lnTo>
                  <a:pt x="1162688" y="622300"/>
                </a:lnTo>
                <a:lnTo>
                  <a:pt x="291211" y="622300"/>
                </a:lnTo>
                <a:lnTo>
                  <a:pt x="235616" y="622077"/>
                </a:lnTo>
                <a:lnTo>
                  <a:pt x="191332" y="620516"/>
                </a:lnTo>
                <a:lnTo>
                  <a:pt x="120299" y="608029"/>
                </a:lnTo>
                <a:lnTo>
                  <a:pt x="85466" y="590825"/>
                </a:lnTo>
                <a:lnTo>
                  <a:pt x="55532" y="566767"/>
                </a:lnTo>
                <a:lnTo>
                  <a:pt x="31474" y="536833"/>
                </a:lnTo>
                <a:lnTo>
                  <a:pt x="14270" y="502000"/>
                </a:lnTo>
                <a:lnTo>
                  <a:pt x="1783" y="430805"/>
                </a:lnTo>
                <a:lnTo>
                  <a:pt x="222" y="386138"/>
                </a:lnTo>
                <a:lnTo>
                  <a:pt x="0" y="329794"/>
                </a:lnTo>
                <a:lnTo>
                  <a:pt x="0" y="291211"/>
                </a:lnTo>
                <a:lnTo>
                  <a:pt x="222" y="235616"/>
                </a:lnTo>
                <a:lnTo>
                  <a:pt x="1783" y="191332"/>
                </a:lnTo>
                <a:lnTo>
                  <a:pt x="14270" y="120299"/>
                </a:lnTo>
                <a:lnTo>
                  <a:pt x="31474" y="85466"/>
                </a:lnTo>
                <a:lnTo>
                  <a:pt x="55532" y="55532"/>
                </a:lnTo>
                <a:lnTo>
                  <a:pt x="85466" y="31474"/>
                </a:lnTo>
                <a:lnTo>
                  <a:pt x="120299" y="14270"/>
                </a:lnTo>
                <a:lnTo>
                  <a:pt x="191494" y="1783"/>
                </a:lnTo>
                <a:lnTo>
                  <a:pt x="236161" y="222"/>
                </a:lnTo>
                <a:lnTo>
                  <a:pt x="292505" y="0"/>
                </a:lnTo>
                <a:lnTo>
                  <a:pt x="291211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7" name="object 17"/>
          <p:cNvSpPr/>
          <p:nvPr/>
        </p:nvSpPr>
        <p:spPr>
          <a:xfrm>
            <a:off x="5142335" y="1970991"/>
            <a:ext cx="186630" cy="626864"/>
          </a:xfrm>
          <a:custGeom>
            <a:avLst/>
            <a:gdLst/>
            <a:ahLst/>
            <a:cxnLst/>
            <a:rect l="l" t="t" r="r" b="b"/>
            <a:pathLst>
              <a:path w="265429" h="891539">
                <a:moveTo>
                  <a:pt x="0" y="0"/>
                </a:moveTo>
                <a:lnTo>
                  <a:pt x="265076" y="0"/>
                </a:lnTo>
                <a:lnTo>
                  <a:pt x="265076" y="891049"/>
                </a:lnTo>
                <a:lnTo>
                  <a:pt x="0" y="89104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8" name="object 18"/>
          <p:cNvSpPr/>
          <p:nvPr/>
        </p:nvSpPr>
        <p:spPr>
          <a:xfrm>
            <a:off x="5132129" y="1971336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9" name="object 19"/>
          <p:cNvSpPr/>
          <p:nvPr/>
        </p:nvSpPr>
        <p:spPr>
          <a:xfrm>
            <a:off x="5137428" y="1978924"/>
            <a:ext cx="196194" cy="196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0" name="object 20"/>
          <p:cNvSpPr/>
          <p:nvPr/>
        </p:nvSpPr>
        <p:spPr>
          <a:xfrm>
            <a:off x="5132129" y="2171576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1" name="object 21"/>
          <p:cNvSpPr/>
          <p:nvPr/>
        </p:nvSpPr>
        <p:spPr>
          <a:xfrm>
            <a:off x="5137428" y="2179170"/>
            <a:ext cx="196194" cy="196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2" name="object 22"/>
          <p:cNvSpPr/>
          <p:nvPr/>
        </p:nvSpPr>
        <p:spPr>
          <a:xfrm>
            <a:off x="5132129" y="2371824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3" name="object 23"/>
          <p:cNvSpPr/>
          <p:nvPr/>
        </p:nvSpPr>
        <p:spPr>
          <a:xfrm>
            <a:off x="5137428" y="2379412"/>
            <a:ext cx="196194" cy="196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4" name="object 24"/>
          <p:cNvSpPr/>
          <p:nvPr/>
        </p:nvSpPr>
        <p:spPr>
          <a:xfrm>
            <a:off x="4120556" y="2267081"/>
            <a:ext cx="760809" cy="0"/>
          </a:xfrm>
          <a:custGeom>
            <a:avLst/>
            <a:gdLst/>
            <a:ahLst/>
            <a:cxnLst/>
            <a:rect l="l" t="t" r="r" b="b"/>
            <a:pathLst>
              <a:path w="1082040">
                <a:moveTo>
                  <a:pt x="0" y="0"/>
                </a:moveTo>
                <a:lnTo>
                  <a:pt x="1056640" y="0"/>
                </a:lnTo>
                <a:lnTo>
                  <a:pt x="1082040" y="0"/>
                </a:lnTo>
              </a:path>
            </a:pathLst>
          </a:custGeom>
          <a:ln w="50800">
            <a:solidFill>
              <a:srgbClr val="000000"/>
            </a:solidFill>
            <a:prstDash val="dash"/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5" name="object 25"/>
          <p:cNvSpPr/>
          <p:nvPr/>
        </p:nvSpPr>
        <p:spPr>
          <a:xfrm>
            <a:off x="4863506" y="2192071"/>
            <a:ext cx="150019" cy="150019"/>
          </a:xfrm>
          <a:custGeom>
            <a:avLst/>
            <a:gdLst/>
            <a:ahLst/>
            <a:cxnLst/>
            <a:rect l="l" t="t" r="r" b="b"/>
            <a:pathLst>
              <a:path w="213359" h="213360">
                <a:moveTo>
                  <a:pt x="0" y="0"/>
                </a:moveTo>
                <a:lnTo>
                  <a:pt x="0" y="213360"/>
                </a:lnTo>
                <a:lnTo>
                  <a:pt x="213359" y="10668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6" name="object 26"/>
          <p:cNvSpPr txBox="1"/>
          <p:nvPr/>
        </p:nvSpPr>
        <p:spPr>
          <a:xfrm>
            <a:off x="611189" y="2747874"/>
            <a:ext cx="138410" cy="301085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898" spc="281" dirty="0">
                <a:latin typeface="Arial"/>
                <a:cs typeface="Arial"/>
              </a:rPr>
              <a:t>•</a:t>
            </a:r>
            <a:endParaRPr sz="1898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378739" y="3580325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8" name="object 28"/>
          <p:cNvSpPr/>
          <p:nvPr/>
        </p:nvSpPr>
        <p:spPr>
          <a:xfrm>
            <a:off x="2152729" y="3379908"/>
            <a:ext cx="1023342" cy="437555"/>
          </a:xfrm>
          <a:custGeom>
            <a:avLst/>
            <a:gdLst/>
            <a:ahLst/>
            <a:cxnLst/>
            <a:rect l="l" t="t" r="r" b="b"/>
            <a:pathLst>
              <a:path w="1455420" h="622300">
                <a:moveTo>
                  <a:pt x="1163980" y="0"/>
                </a:moveTo>
                <a:lnTo>
                  <a:pt x="292493" y="0"/>
                </a:lnTo>
                <a:lnTo>
                  <a:pt x="236157" y="223"/>
                </a:lnTo>
                <a:lnTo>
                  <a:pt x="191492" y="1784"/>
                </a:lnTo>
                <a:lnTo>
                  <a:pt x="120294" y="14274"/>
                </a:lnTo>
                <a:lnTo>
                  <a:pt x="85460" y="31478"/>
                </a:lnTo>
                <a:lnTo>
                  <a:pt x="55524" y="55537"/>
                </a:lnTo>
                <a:lnTo>
                  <a:pt x="31465" y="85472"/>
                </a:lnTo>
                <a:lnTo>
                  <a:pt x="14262" y="120307"/>
                </a:lnTo>
                <a:lnTo>
                  <a:pt x="1777" y="191500"/>
                </a:lnTo>
                <a:lnTo>
                  <a:pt x="222" y="235617"/>
                </a:lnTo>
                <a:lnTo>
                  <a:pt x="0" y="291211"/>
                </a:lnTo>
                <a:lnTo>
                  <a:pt x="5" y="331101"/>
                </a:lnTo>
                <a:lnTo>
                  <a:pt x="222" y="386142"/>
                </a:lnTo>
                <a:lnTo>
                  <a:pt x="1782" y="430807"/>
                </a:lnTo>
                <a:lnTo>
                  <a:pt x="14262" y="502005"/>
                </a:lnTo>
                <a:lnTo>
                  <a:pt x="31465" y="536839"/>
                </a:lnTo>
                <a:lnTo>
                  <a:pt x="55524" y="566775"/>
                </a:lnTo>
                <a:lnTo>
                  <a:pt x="85460" y="590834"/>
                </a:lnTo>
                <a:lnTo>
                  <a:pt x="120294" y="608037"/>
                </a:lnTo>
                <a:lnTo>
                  <a:pt x="191331" y="620517"/>
                </a:lnTo>
                <a:lnTo>
                  <a:pt x="235615" y="622077"/>
                </a:lnTo>
                <a:lnTo>
                  <a:pt x="291210" y="622300"/>
                </a:lnTo>
                <a:lnTo>
                  <a:pt x="1162684" y="622300"/>
                </a:lnTo>
                <a:lnTo>
                  <a:pt x="1219028" y="622077"/>
                </a:lnTo>
                <a:lnTo>
                  <a:pt x="1263696" y="620517"/>
                </a:lnTo>
                <a:lnTo>
                  <a:pt x="1334884" y="608037"/>
                </a:lnTo>
                <a:lnTo>
                  <a:pt x="1369718" y="590834"/>
                </a:lnTo>
                <a:lnTo>
                  <a:pt x="1399654" y="566775"/>
                </a:lnTo>
                <a:lnTo>
                  <a:pt x="1423713" y="536839"/>
                </a:lnTo>
                <a:lnTo>
                  <a:pt x="1440916" y="502005"/>
                </a:lnTo>
                <a:lnTo>
                  <a:pt x="1453412" y="430807"/>
                </a:lnTo>
                <a:lnTo>
                  <a:pt x="1454968" y="386689"/>
                </a:lnTo>
                <a:lnTo>
                  <a:pt x="1455191" y="331101"/>
                </a:lnTo>
                <a:lnTo>
                  <a:pt x="1455186" y="291211"/>
                </a:lnTo>
                <a:lnTo>
                  <a:pt x="1454968" y="236164"/>
                </a:lnTo>
                <a:lnTo>
                  <a:pt x="1453407" y="191500"/>
                </a:lnTo>
                <a:lnTo>
                  <a:pt x="1440916" y="120307"/>
                </a:lnTo>
                <a:lnTo>
                  <a:pt x="1423713" y="85472"/>
                </a:lnTo>
                <a:lnTo>
                  <a:pt x="1399654" y="55537"/>
                </a:lnTo>
                <a:lnTo>
                  <a:pt x="1369718" y="31478"/>
                </a:lnTo>
                <a:lnTo>
                  <a:pt x="1334884" y="14274"/>
                </a:lnTo>
                <a:lnTo>
                  <a:pt x="1263857" y="1784"/>
                </a:lnTo>
                <a:lnTo>
                  <a:pt x="1219575" y="223"/>
                </a:lnTo>
                <a:lnTo>
                  <a:pt x="116398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29" name="object 29"/>
          <p:cNvSpPr/>
          <p:nvPr/>
        </p:nvSpPr>
        <p:spPr>
          <a:xfrm>
            <a:off x="2152729" y="3379908"/>
            <a:ext cx="1023342" cy="437555"/>
          </a:xfrm>
          <a:custGeom>
            <a:avLst/>
            <a:gdLst/>
            <a:ahLst/>
            <a:cxnLst/>
            <a:rect l="l" t="t" r="r" b="b"/>
            <a:pathLst>
              <a:path w="1455420" h="622300">
                <a:moveTo>
                  <a:pt x="291211" y="0"/>
                </a:moveTo>
                <a:lnTo>
                  <a:pt x="1163982" y="0"/>
                </a:lnTo>
                <a:lnTo>
                  <a:pt x="1219577" y="222"/>
                </a:lnTo>
                <a:lnTo>
                  <a:pt x="1263860" y="1783"/>
                </a:lnTo>
                <a:lnTo>
                  <a:pt x="1334897" y="14270"/>
                </a:lnTo>
                <a:lnTo>
                  <a:pt x="1369729" y="31474"/>
                </a:lnTo>
                <a:lnTo>
                  <a:pt x="1399660" y="55532"/>
                </a:lnTo>
                <a:lnTo>
                  <a:pt x="1423715" y="85466"/>
                </a:lnTo>
                <a:lnTo>
                  <a:pt x="1440916" y="120299"/>
                </a:lnTo>
                <a:lnTo>
                  <a:pt x="1453407" y="191494"/>
                </a:lnTo>
                <a:lnTo>
                  <a:pt x="1454968" y="236161"/>
                </a:lnTo>
                <a:lnTo>
                  <a:pt x="1455191" y="292505"/>
                </a:lnTo>
                <a:lnTo>
                  <a:pt x="1455191" y="331089"/>
                </a:lnTo>
                <a:lnTo>
                  <a:pt x="1454968" y="386683"/>
                </a:lnTo>
                <a:lnTo>
                  <a:pt x="1453407" y="430967"/>
                </a:lnTo>
                <a:lnTo>
                  <a:pt x="1440916" y="502000"/>
                </a:lnTo>
                <a:lnTo>
                  <a:pt x="1423715" y="536833"/>
                </a:lnTo>
                <a:lnTo>
                  <a:pt x="1399660" y="566767"/>
                </a:lnTo>
                <a:lnTo>
                  <a:pt x="1369729" y="590825"/>
                </a:lnTo>
                <a:lnTo>
                  <a:pt x="1334897" y="608029"/>
                </a:lnTo>
                <a:lnTo>
                  <a:pt x="1263699" y="620516"/>
                </a:lnTo>
                <a:lnTo>
                  <a:pt x="1219031" y="622077"/>
                </a:lnTo>
                <a:lnTo>
                  <a:pt x="1162688" y="622300"/>
                </a:lnTo>
                <a:lnTo>
                  <a:pt x="291211" y="622300"/>
                </a:lnTo>
                <a:lnTo>
                  <a:pt x="235616" y="622077"/>
                </a:lnTo>
                <a:lnTo>
                  <a:pt x="191332" y="620516"/>
                </a:lnTo>
                <a:lnTo>
                  <a:pt x="120299" y="608029"/>
                </a:lnTo>
                <a:lnTo>
                  <a:pt x="85466" y="590825"/>
                </a:lnTo>
                <a:lnTo>
                  <a:pt x="55532" y="566767"/>
                </a:lnTo>
                <a:lnTo>
                  <a:pt x="31474" y="536833"/>
                </a:lnTo>
                <a:lnTo>
                  <a:pt x="14270" y="502000"/>
                </a:lnTo>
                <a:lnTo>
                  <a:pt x="1783" y="430805"/>
                </a:lnTo>
                <a:lnTo>
                  <a:pt x="222" y="386138"/>
                </a:lnTo>
                <a:lnTo>
                  <a:pt x="0" y="329794"/>
                </a:lnTo>
                <a:lnTo>
                  <a:pt x="0" y="291211"/>
                </a:lnTo>
                <a:lnTo>
                  <a:pt x="222" y="235616"/>
                </a:lnTo>
                <a:lnTo>
                  <a:pt x="1783" y="191332"/>
                </a:lnTo>
                <a:lnTo>
                  <a:pt x="14270" y="120299"/>
                </a:lnTo>
                <a:lnTo>
                  <a:pt x="31474" y="85466"/>
                </a:lnTo>
                <a:lnTo>
                  <a:pt x="55532" y="55532"/>
                </a:lnTo>
                <a:lnTo>
                  <a:pt x="85466" y="31474"/>
                </a:lnTo>
                <a:lnTo>
                  <a:pt x="120299" y="14270"/>
                </a:lnTo>
                <a:lnTo>
                  <a:pt x="191494" y="1783"/>
                </a:lnTo>
                <a:lnTo>
                  <a:pt x="236161" y="222"/>
                </a:lnTo>
                <a:lnTo>
                  <a:pt x="292505" y="0"/>
                </a:lnTo>
                <a:lnTo>
                  <a:pt x="291211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0" name="object 30"/>
          <p:cNvSpPr/>
          <p:nvPr/>
        </p:nvSpPr>
        <p:spPr>
          <a:xfrm>
            <a:off x="3508202" y="3310444"/>
            <a:ext cx="186630" cy="626864"/>
          </a:xfrm>
          <a:custGeom>
            <a:avLst/>
            <a:gdLst/>
            <a:ahLst/>
            <a:cxnLst/>
            <a:rect l="l" t="t" r="r" b="b"/>
            <a:pathLst>
              <a:path w="265429" h="891540">
                <a:moveTo>
                  <a:pt x="0" y="0"/>
                </a:moveTo>
                <a:lnTo>
                  <a:pt x="265076" y="0"/>
                </a:lnTo>
                <a:lnTo>
                  <a:pt x="265076" y="891049"/>
                </a:lnTo>
                <a:lnTo>
                  <a:pt x="0" y="89104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1" name="object 31"/>
          <p:cNvSpPr/>
          <p:nvPr/>
        </p:nvSpPr>
        <p:spPr>
          <a:xfrm>
            <a:off x="3497996" y="3310789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2" name="object 32"/>
          <p:cNvSpPr/>
          <p:nvPr/>
        </p:nvSpPr>
        <p:spPr>
          <a:xfrm>
            <a:off x="3503295" y="3318377"/>
            <a:ext cx="196194" cy="196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3" name="object 33"/>
          <p:cNvSpPr/>
          <p:nvPr/>
        </p:nvSpPr>
        <p:spPr>
          <a:xfrm>
            <a:off x="3497996" y="3511029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4" name="object 34"/>
          <p:cNvSpPr/>
          <p:nvPr/>
        </p:nvSpPr>
        <p:spPr>
          <a:xfrm>
            <a:off x="3503295" y="3518623"/>
            <a:ext cx="196194" cy="196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5" name="object 35"/>
          <p:cNvSpPr/>
          <p:nvPr/>
        </p:nvSpPr>
        <p:spPr>
          <a:xfrm>
            <a:off x="3497996" y="3711277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6" name="object 36"/>
          <p:cNvSpPr/>
          <p:nvPr/>
        </p:nvSpPr>
        <p:spPr>
          <a:xfrm>
            <a:off x="3503295" y="3718865"/>
            <a:ext cx="196194" cy="196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7" name="object 37"/>
          <p:cNvSpPr/>
          <p:nvPr/>
        </p:nvSpPr>
        <p:spPr>
          <a:xfrm>
            <a:off x="7111349" y="3580325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8" name="object 38"/>
          <p:cNvSpPr/>
          <p:nvPr/>
        </p:nvSpPr>
        <p:spPr>
          <a:xfrm>
            <a:off x="5885338" y="3379908"/>
            <a:ext cx="1023342" cy="437555"/>
          </a:xfrm>
          <a:custGeom>
            <a:avLst/>
            <a:gdLst/>
            <a:ahLst/>
            <a:cxnLst/>
            <a:rect l="l" t="t" r="r" b="b"/>
            <a:pathLst>
              <a:path w="1455420" h="622300">
                <a:moveTo>
                  <a:pt x="1163980" y="0"/>
                </a:moveTo>
                <a:lnTo>
                  <a:pt x="292493" y="0"/>
                </a:lnTo>
                <a:lnTo>
                  <a:pt x="236157" y="223"/>
                </a:lnTo>
                <a:lnTo>
                  <a:pt x="191492" y="1784"/>
                </a:lnTo>
                <a:lnTo>
                  <a:pt x="120294" y="14274"/>
                </a:lnTo>
                <a:lnTo>
                  <a:pt x="85460" y="31478"/>
                </a:lnTo>
                <a:lnTo>
                  <a:pt x="55524" y="55537"/>
                </a:lnTo>
                <a:lnTo>
                  <a:pt x="31465" y="85472"/>
                </a:lnTo>
                <a:lnTo>
                  <a:pt x="14262" y="120307"/>
                </a:lnTo>
                <a:lnTo>
                  <a:pt x="1777" y="191500"/>
                </a:lnTo>
                <a:lnTo>
                  <a:pt x="222" y="235617"/>
                </a:lnTo>
                <a:lnTo>
                  <a:pt x="0" y="291211"/>
                </a:lnTo>
                <a:lnTo>
                  <a:pt x="5" y="331101"/>
                </a:lnTo>
                <a:lnTo>
                  <a:pt x="222" y="386142"/>
                </a:lnTo>
                <a:lnTo>
                  <a:pt x="1782" y="430807"/>
                </a:lnTo>
                <a:lnTo>
                  <a:pt x="14262" y="502005"/>
                </a:lnTo>
                <a:lnTo>
                  <a:pt x="31465" y="536839"/>
                </a:lnTo>
                <a:lnTo>
                  <a:pt x="55524" y="566775"/>
                </a:lnTo>
                <a:lnTo>
                  <a:pt x="85460" y="590834"/>
                </a:lnTo>
                <a:lnTo>
                  <a:pt x="120294" y="608037"/>
                </a:lnTo>
                <a:lnTo>
                  <a:pt x="191331" y="620517"/>
                </a:lnTo>
                <a:lnTo>
                  <a:pt x="235615" y="622077"/>
                </a:lnTo>
                <a:lnTo>
                  <a:pt x="291211" y="622300"/>
                </a:lnTo>
                <a:lnTo>
                  <a:pt x="1162685" y="622300"/>
                </a:lnTo>
                <a:lnTo>
                  <a:pt x="1219028" y="622077"/>
                </a:lnTo>
                <a:lnTo>
                  <a:pt x="1263696" y="620517"/>
                </a:lnTo>
                <a:lnTo>
                  <a:pt x="1334884" y="608037"/>
                </a:lnTo>
                <a:lnTo>
                  <a:pt x="1369718" y="590834"/>
                </a:lnTo>
                <a:lnTo>
                  <a:pt x="1399654" y="566775"/>
                </a:lnTo>
                <a:lnTo>
                  <a:pt x="1423713" y="536839"/>
                </a:lnTo>
                <a:lnTo>
                  <a:pt x="1440916" y="502005"/>
                </a:lnTo>
                <a:lnTo>
                  <a:pt x="1453412" y="430807"/>
                </a:lnTo>
                <a:lnTo>
                  <a:pt x="1454968" y="386689"/>
                </a:lnTo>
                <a:lnTo>
                  <a:pt x="1455191" y="331101"/>
                </a:lnTo>
                <a:lnTo>
                  <a:pt x="1455186" y="291211"/>
                </a:lnTo>
                <a:lnTo>
                  <a:pt x="1454968" y="236164"/>
                </a:lnTo>
                <a:lnTo>
                  <a:pt x="1453407" y="191500"/>
                </a:lnTo>
                <a:lnTo>
                  <a:pt x="1440916" y="120307"/>
                </a:lnTo>
                <a:lnTo>
                  <a:pt x="1423713" y="85472"/>
                </a:lnTo>
                <a:lnTo>
                  <a:pt x="1399654" y="55537"/>
                </a:lnTo>
                <a:lnTo>
                  <a:pt x="1369718" y="31478"/>
                </a:lnTo>
                <a:lnTo>
                  <a:pt x="1334884" y="14274"/>
                </a:lnTo>
                <a:lnTo>
                  <a:pt x="1263857" y="1784"/>
                </a:lnTo>
                <a:lnTo>
                  <a:pt x="1219575" y="223"/>
                </a:lnTo>
                <a:lnTo>
                  <a:pt x="116398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39" name="object 39"/>
          <p:cNvSpPr/>
          <p:nvPr/>
        </p:nvSpPr>
        <p:spPr>
          <a:xfrm>
            <a:off x="5885338" y="3379908"/>
            <a:ext cx="1023342" cy="437555"/>
          </a:xfrm>
          <a:custGeom>
            <a:avLst/>
            <a:gdLst/>
            <a:ahLst/>
            <a:cxnLst/>
            <a:rect l="l" t="t" r="r" b="b"/>
            <a:pathLst>
              <a:path w="1455420" h="622300">
                <a:moveTo>
                  <a:pt x="291211" y="0"/>
                </a:moveTo>
                <a:lnTo>
                  <a:pt x="1163982" y="0"/>
                </a:lnTo>
                <a:lnTo>
                  <a:pt x="1219577" y="222"/>
                </a:lnTo>
                <a:lnTo>
                  <a:pt x="1263860" y="1783"/>
                </a:lnTo>
                <a:lnTo>
                  <a:pt x="1334897" y="14270"/>
                </a:lnTo>
                <a:lnTo>
                  <a:pt x="1369729" y="31474"/>
                </a:lnTo>
                <a:lnTo>
                  <a:pt x="1399660" y="55532"/>
                </a:lnTo>
                <a:lnTo>
                  <a:pt x="1423715" y="85466"/>
                </a:lnTo>
                <a:lnTo>
                  <a:pt x="1440916" y="120299"/>
                </a:lnTo>
                <a:lnTo>
                  <a:pt x="1453407" y="191494"/>
                </a:lnTo>
                <a:lnTo>
                  <a:pt x="1454968" y="236161"/>
                </a:lnTo>
                <a:lnTo>
                  <a:pt x="1455191" y="292505"/>
                </a:lnTo>
                <a:lnTo>
                  <a:pt x="1455191" y="331089"/>
                </a:lnTo>
                <a:lnTo>
                  <a:pt x="1454968" y="386683"/>
                </a:lnTo>
                <a:lnTo>
                  <a:pt x="1453407" y="430967"/>
                </a:lnTo>
                <a:lnTo>
                  <a:pt x="1440916" y="502000"/>
                </a:lnTo>
                <a:lnTo>
                  <a:pt x="1423715" y="536833"/>
                </a:lnTo>
                <a:lnTo>
                  <a:pt x="1399660" y="566767"/>
                </a:lnTo>
                <a:lnTo>
                  <a:pt x="1369729" y="590825"/>
                </a:lnTo>
                <a:lnTo>
                  <a:pt x="1334897" y="608029"/>
                </a:lnTo>
                <a:lnTo>
                  <a:pt x="1263699" y="620516"/>
                </a:lnTo>
                <a:lnTo>
                  <a:pt x="1219031" y="622077"/>
                </a:lnTo>
                <a:lnTo>
                  <a:pt x="1162688" y="622300"/>
                </a:lnTo>
                <a:lnTo>
                  <a:pt x="291211" y="622300"/>
                </a:lnTo>
                <a:lnTo>
                  <a:pt x="235616" y="622077"/>
                </a:lnTo>
                <a:lnTo>
                  <a:pt x="191332" y="620516"/>
                </a:lnTo>
                <a:lnTo>
                  <a:pt x="120299" y="608029"/>
                </a:lnTo>
                <a:lnTo>
                  <a:pt x="85466" y="590825"/>
                </a:lnTo>
                <a:lnTo>
                  <a:pt x="55532" y="566767"/>
                </a:lnTo>
                <a:lnTo>
                  <a:pt x="31474" y="536833"/>
                </a:lnTo>
                <a:lnTo>
                  <a:pt x="14270" y="502000"/>
                </a:lnTo>
                <a:lnTo>
                  <a:pt x="1783" y="430805"/>
                </a:lnTo>
                <a:lnTo>
                  <a:pt x="222" y="386138"/>
                </a:lnTo>
                <a:lnTo>
                  <a:pt x="0" y="329794"/>
                </a:lnTo>
                <a:lnTo>
                  <a:pt x="0" y="291211"/>
                </a:lnTo>
                <a:lnTo>
                  <a:pt x="222" y="235616"/>
                </a:lnTo>
                <a:lnTo>
                  <a:pt x="1783" y="191332"/>
                </a:lnTo>
                <a:lnTo>
                  <a:pt x="14270" y="120299"/>
                </a:lnTo>
                <a:lnTo>
                  <a:pt x="31474" y="85466"/>
                </a:lnTo>
                <a:lnTo>
                  <a:pt x="55532" y="55532"/>
                </a:lnTo>
                <a:lnTo>
                  <a:pt x="85466" y="31474"/>
                </a:lnTo>
                <a:lnTo>
                  <a:pt x="120299" y="14270"/>
                </a:lnTo>
                <a:lnTo>
                  <a:pt x="191494" y="1783"/>
                </a:lnTo>
                <a:lnTo>
                  <a:pt x="236161" y="222"/>
                </a:lnTo>
                <a:lnTo>
                  <a:pt x="292505" y="0"/>
                </a:lnTo>
                <a:lnTo>
                  <a:pt x="291211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0" name="object 40"/>
          <p:cNvSpPr/>
          <p:nvPr/>
        </p:nvSpPr>
        <p:spPr>
          <a:xfrm>
            <a:off x="5454874" y="3194358"/>
            <a:ext cx="186630" cy="792956"/>
          </a:xfrm>
          <a:custGeom>
            <a:avLst/>
            <a:gdLst/>
            <a:ahLst/>
            <a:cxnLst/>
            <a:rect l="l" t="t" r="r" b="b"/>
            <a:pathLst>
              <a:path w="265429" h="1127759">
                <a:moveTo>
                  <a:pt x="0" y="0"/>
                </a:moveTo>
                <a:lnTo>
                  <a:pt x="265076" y="0"/>
                </a:lnTo>
                <a:lnTo>
                  <a:pt x="265076" y="1127216"/>
                </a:lnTo>
                <a:lnTo>
                  <a:pt x="0" y="112721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1" name="object 41"/>
          <p:cNvSpPr/>
          <p:nvPr/>
        </p:nvSpPr>
        <p:spPr>
          <a:xfrm>
            <a:off x="5444668" y="3194704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2" name="object 42"/>
          <p:cNvSpPr/>
          <p:nvPr/>
        </p:nvSpPr>
        <p:spPr>
          <a:xfrm>
            <a:off x="5449967" y="3202291"/>
            <a:ext cx="196194" cy="196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3" name="object 43"/>
          <p:cNvSpPr/>
          <p:nvPr/>
        </p:nvSpPr>
        <p:spPr>
          <a:xfrm>
            <a:off x="5444668" y="3394943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4" name="object 44"/>
          <p:cNvSpPr/>
          <p:nvPr/>
        </p:nvSpPr>
        <p:spPr>
          <a:xfrm>
            <a:off x="5449967" y="3402537"/>
            <a:ext cx="196194" cy="196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5" name="object 45"/>
          <p:cNvSpPr/>
          <p:nvPr/>
        </p:nvSpPr>
        <p:spPr>
          <a:xfrm>
            <a:off x="5444668" y="3595191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6" name="object 46"/>
          <p:cNvSpPr/>
          <p:nvPr/>
        </p:nvSpPr>
        <p:spPr>
          <a:xfrm>
            <a:off x="5449967" y="3602780"/>
            <a:ext cx="196194" cy="196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7" name="object 47"/>
          <p:cNvSpPr/>
          <p:nvPr/>
        </p:nvSpPr>
        <p:spPr>
          <a:xfrm>
            <a:off x="5444668" y="3800574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8" name="object 48"/>
          <p:cNvSpPr/>
          <p:nvPr/>
        </p:nvSpPr>
        <p:spPr>
          <a:xfrm>
            <a:off x="5449967" y="3808162"/>
            <a:ext cx="196194" cy="196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49" name="object 49"/>
          <p:cNvSpPr/>
          <p:nvPr/>
        </p:nvSpPr>
        <p:spPr>
          <a:xfrm>
            <a:off x="5253974" y="3580325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19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0" name="object 50"/>
          <p:cNvSpPr/>
          <p:nvPr/>
        </p:nvSpPr>
        <p:spPr>
          <a:xfrm>
            <a:off x="4001148" y="3379908"/>
            <a:ext cx="1112639" cy="437555"/>
          </a:xfrm>
          <a:custGeom>
            <a:avLst/>
            <a:gdLst/>
            <a:ahLst/>
            <a:cxnLst/>
            <a:rect l="l" t="t" r="r" b="b"/>
            <a:pathLst>
              <a:path w="1582420" h="622300">
                <a:moveTo>
                  <a:pt x="1291018" y="0"/>
                </a:moveTo>
                <a:lnTo>
                  <a:pt x="292506" y="0"/>
                </a:lnTo>
                <a:lnTo>
                  <a:pt x="236162" y="223"/>
                </a:lnTo>
                <a:lnTo>
                  <a:pt x="191493" y="1784"/>
                </a:lnTo>
                <a:lnTo>
                  <a:pt x="120294" y="14274"/>
                </a:lnTo>
                <a:lnTo>
                  <a:pt x="85462" y="31478"/>
                </a:lnTo>
                <a:lnTo>
                  <a:pt x="55530" y="55537"/>
                </a:lnTo>
                <a:lnTo>
                  <a:pt x="31476" y="85472"/>
                </a:lnTo>
                <a:lnTo>
                  <a:pt x="14274" y="120307"/>
                </a:lnTo>
                <a:lnTo>
                  <a:pt x="1778" y="191500"/>
                </a:lnTo>
                <a:lnTo>
                  <a:pt x="223" y="235617"/>
                </a:lnTo>
                <a:lnTo>
                  <a:pt x="0" y="291211"/>
                </a:lnTo>
                <a:lnTo>
                  <a:pt x="5" y="331101"/>
                </a:lnTo>
                <a:lnTo>
                  <a:pt x="223" y="386142"/>
                </a:lnTo>
                <a:lnTo>
                  <a:pt x="1784" y="430807"/>
                </a:lnTo>
                <a:lnTo>
                  <a:pt x="14274" y="502005"/>
                </a:lnTo>
                <a:lnTo>
                  <a:pt x="31476" y="536839"/>
                </a:lnTo>
                <a:lnTo>
                  <a:pt x="55530" y="566775"/>
                </a:lnTo>
                <a:lnTo>
                  <a:pt x="85462" y="590834"/>
                </a:lnTo>
                <a:lnTo>
                  <a:pt x="120294" y="608037"/>
                </a:lnTo>
                <a:lnTo>
                  <a:pt x="191331" y="620517"/>
                </a:lnTo>
                <a:lnTo>
                  <a:pt x="235615" y="622077"/>
                </a:lnTo>
                <a:lnTo>
                  <a:pt x="291211" y="622300"/>
                </a:lnTo>
                <a:lnTo>
                  <a:pt x="1289723" y="622300"/>
                </a:lnTo>
                <a:lnTo>
                  <a:pt x="1346066" y="622077"/>
                </a:lnTo>
                <a:lnTo>
                  <a:pt x="1390734" y="620517"/>
                </a:lnTo>
                <a:lnTo>
                  <a:pt x="1461922" y="608037"/>
                </a:lnTo>
                <a:lnTo>
                  <a:pt x="1496756" y="590834"/>
                </a:lnTo>
                <a:lnTo>
                  <a:pt x="1526692" y="566775"/>
                </a:lnTo>
                <a:lnTo>
                  <a:pt x="1550751" y="536839"/>
                </a:lnTo>
                <a:lnTo>
                  <a:pt x="1567954" y="502005"/>
                </a:lnTo>
                <a:lnTo>
                  <a:pt x="1580450" y="430807"/>
                </a:lnTo>
                <a:lnTo>
                  <a:pt x="1582006" y="386689"/>
                </a:lnTo>
                <a:lnTo>
                  <a:pt x="1582229" y="331101"/>
                </a:lnTo>
                <a:lnTo>
                  <a:pt x="1582224" y="291211"/>
                </a:lnTo>
                <a:lnTo>
                  <a:pt x="1582006" y="236164"/>
                </a:lnTo>
                <a:lnTo>
                  <a:pt x="1580445" y="191500"/>
                </a:lnTo>
                <a:lnTo>
                  <a:pt x="1567954" y="120307"/>
                </a:lnTo>
                <a:lnTo>
                  <a:pt x="1550751" y="85472"/>
                </a:lnTo>
                <a:lnTo>
                  <a:pt x="1526692" y="55537"/>
                </a:lnTo>
                <a:lnTo>
                  <a:pt x="1496756" y="31478"/>
                </a:lnTo>
                <a:lnTo>
                  <a:pt x="1461922" y="14274"/>
                </a:lnTo>
                <a:lnTo>
                  <a:pt x="1390896" y="1784"/>
                </a:lnTo>
                <a:lnTo>
                  <a:pt x="1346613" y="223"/>
                </a:lnTo>
                <a:lnTo>
                  <a:pt x="1291018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1" name="object 51"/>
          <p:cNvSpPr/>
          <p:nvPr/>
        </p:nvSpPr>
        <p:spPr>
          <a:xfrm>
            <a:off x="4001148" y="3379908"/>
            <a:ext cx="1112639" cy="437555"/>
          </a:xfrm>
          <a:custGeom>
            <a:avLst/>
            <a:gdLst/>
            <a:ahLst/>
            <a:cxnLst/>
            <a:rect l="l" t="t" r="r" b="b"/>
            <a:pathLst>
              <a:path w="1582420" h="622300">
                <a:moveTo>
                  <a:pt x="291211" y="0"/>
                </a:moveTo>
                <a:lnTo>
                  <a:pt x="1291018" y="0"/>
                </a:lnTo>
                <a:lnTo>
                  <a:pt x="1346613" y="222"/>
                </a:lnTo>
                <a:lnTo>
                  <a:pt x="1390896" y="1783"/>
                </a:lnTo>
                <a:lnTo>
                  <a:pt x="1461922" y="14270"/>
                </a:lnTo>
                <a:lnTo>
                  <a:pt x="1496756" y="31474"/>
                </a:lnTo>
                <a:lnTo>
                  <a:pt x="1526692" y="55532"/>
                </a:lnTo>
                <a:lnTo>
                  <a:pt x="1550751" y="85466"/>
                </a:lnTo>
                <a:lnTo>
                  <a:pt x="1567954" y="120299"/>
                </a:lnTo>
                <a:lnTo>
                  <a:pt x="1580445" y="191494"/>
                </a:lnTo>
                <a:lnTo>
                  <a:pt x="1582006" y="236161"/>
                </a:lnTo>
                <a:lnTo>
                  <a:pt x="1582229" y="292505"/>
                </a:lnTo>
                <a:lnTo>
                  <a:pt x="1582229" y="331089"/>
                </a:lnTo>
                <a:lnTo>
                  <a:pt x="1582006" y="386683"/>
                </a:lnTo>
                <a:lnTo>
                  <a:pt x="1580445" y="430967"/>
                </a:lnTo>
                <a:lnTo>
                  <a:pt x="1567954" y="502000"/>
                </a:lnTo>
                <a:lnTo>
                  <a:pt x="1550751" y="536833"/>
                </a:lnTo>
                <a:lnTo>
                  <a:pt x="1526692" y="566767"/>
                </a:lnTo>
                <a:lnTo>
                  <a:pt x="1496756" y="590825"/>
                </a:lnTo>
                <a:lnTo>
                  <a:pt x="1461922" y="608029"/>
                </a:lnTo>
                <a:lnTo>
                  <a:pt x="1390734" y="620516"/>
                </a:lnTo>
                <a:lnTo>
                  <a:pt x="1346066" y="622077"/>
                </a:lnTo>
                <a:lnTo>
                  <a:pt x="1289723" y="622300"/>
                </a:lnTo>
                <a:lnTo>
                  <a:pt x="291211" y="622300"/>
                </a:lnTo>
                <a:lnTo>
                  <a:pt x="235616" y="622077"/>
                </a:lnTo>
                <a:lnTo>
                  <a:pt x="191332" y="620516"/>
                </a:lnTo>
                <a:lnTo>
                  <a:pt x="120299" y="608029"/>
                </a:lnTo>
                <a:lnTo>
                  <a:pt x="85466" y="590825"/>
                </a:lnTo>
                <a:lnTo>
                  <a:pt x="55532" y="566767"/>
                </a:lnTo>
                <a:lnTo>
                  <a:pt x="31474" y="536833"/>
                </a:lnTo>
                <a:lnTo>
                  <a:pt x="14270" y="502000"/>
                </a:lnTo>
                <a:lnTo>
                  <a:pt x="1783" y="430805"/>
                </a:lnTo>
                <a:lnTo>
                  <a:pt x="222" y="386138"/>
                </a:lnTo>
                <a:lnTo>
                  <a:pt x="0" y="329794"/>
                </a:lnTo>
                <a:lnTo>
                  <a:pt x="0" y="291211"/>
                </a:lnTo>
                <a:lnTo>
                  <a:pt x="222" y="235616"/>
                </a:lnTo>
                <a:lnTo>
                  <a:pt x="1783" y="191332"/>
                </a:lnTo>
                <a:lnTo>
                  <a:pt x="14270" y="120299"/>
                </a:lnTo>
                <a:lnTo>
                  <a:pt x="31474" y="85466"/>
                </a:lnTo>
                <a:lnTo>
                  <a:pt x="55532" y="55532"/>
                </a:lnTo>
                <a:lnTo>
                  <a:pt x="85466" y="31474"/>
                </a:lnTo>
                <a:lnTo>
                  <a:pt x="120299" y="14270"/>
                </a:lnTo>
                <a:lnTo>
                  <a:pt x="191494" y="1783"/>
                </a:lnTo>
                <a:lnTo>
                  <a:pt x="236161" y="222"/>
                </a:lnTo>
                <a:lnTo>
                  <a:pt x="292505" y="0"/>
                </a:lnTo>
                <a:lnTo>
                  <a:pt x="291211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52" name="object 52"/>
          <p:cNvSpPr txBox="1"/>
          <p:nvPr/>
        </p:nvSpPr>
        <p:spPr>
          <a:xfrm>
            <a:off x="923728" y="2113866"/>
            <a:ext cx="6205686" cy="1642670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1009465" algn="ctr">
              <a:spcBef>
                <a:spcPts val="70"/>
              </a:spcBef>
              <a:tabLst>
                <a:tab pos="1330029" algn="l"/>
                <a:tab pos="2454683" algn="l"/>
                <a:tab pos="4116886" algn="l"/>
                <a:tab pos="4437450" algn="l"/>
                <a:tab pos="5562105" algn="l"/>
              </a:tabLst>
            </a:pPr>
            <a:r>
              <a:rPr sz="1687" strike="sngStrike" dirty="0">
                <a:latin typeface="Arial"/>
                <a:cs typeface="Arial"/>
              </a:rPr>
              <a:t> 	</a:t>
            </a:r>
            <a:r>
              <a:rPr sz="1687" spc="25" dirty="0">
                <a:latin typeface="Arial"/>
                <a:cs typeface="Arial"/>
              </a:rPr>
              <a:t>encoder</a:t>
            </a:r>
            <a:r>
              <a:rPr sz="1687" strike="sngStrike" spc="25" dirty="0">
                <a:latin typeface="Arial"/>
                <a:cs typeface="Arial"/>
              </a:rPr>
              <a:t>	</a:t>
            </a:r>
            <a:r>
              <a:rPr sz="1687" spc="25" dirty="0">
                <a:latin typeface="Arial"/>
                <a:cs typeface="Arial"/>
              </a:rPr>
              <a:t>	</a:t>
            </a:r>
            <a:r>
              <a:rPr sz="1687" strike="sngStrike" spc="25" dirty="0">
                <a:latin typeface="Arial"/>
                <a:cs typeface="Arial"/>
              </a:rPr>
              <a:t>	</a:t>
            </a:r>
            <a:r>
              <a:rPr sz="1687" spc="25" dirty="0">
                <a:latin typeface="Arial"/>
                <a:cs typeface="Arial"/>
              </a:rPr>
              <a:t>decoder</a:t>
            </a:r>
            <a:r>
              <a:rPr sz="1687" strike="sngStrike" spc="39" dirty="0">
                <a:latin typeface="Arial"/>
                <a:cs typeface="Arial"/>
              </a:rPr>
              <a:t>	</a:t>
            </a:r>
            <a:endParaRPr sz="1687" dirty="0">
              <a:latin typeface="Arial"/>
              <a:cs typeface="Arial"/>
            </a:endParaRPr>
          </a:p>
          <a:p>
            <a:pPr>
              <a:spcBef>
                <a:spcPts val="28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8929"/>
            <a:r>
              <a:rPr sz="2531" spc="-39" dirty="0">
                <a:latin typeface="Arial"/>
                <a:cs typeface="Arial"/>
              </a:rPr>
              <a:t>Transform </a:t>
            </a:r>
            <a:r>
              <a:rPr sz="2531" spc="35" dirty="0">
                <a:latin typeface="Arial"/>
                <a:cs typeface="Arial"/>
              </a:rPr>
              <a:t>(can </a:t>
            </a:r>
            <a:r>
              <a:rPr sz="2531" spc="67" dirty="0">
                <a:latin typeface="Arial"/>
                <a:cs typeface="Arial"/>
              </a:rPr>
              <a:t>be </a:t>
            </a:r>
            <a:r>
              <a:rPr sz="2531" spc="4" dirty="0">
                <a:latin typeface="Arial"/>
                <a:cs typeface="Arial"/>
              </a:rPr>
              <a:t>different</a:t>
            </a:r>
            <a:r>
              <a:rPr sz="2531" spc="-80" dirty="0">
                <a:latin typeface="Arial"/>
                <a:cs typeface="Arial"/>
              </a:rPr>
              <a:t> </a:t>
            </a:r>
            <a:r>
              <a:rPr sz="2531" spc="11" dirty="0">
                <a:latin typeface="Arial"/>
                <a:cs typeface="Arial"/>
              </a:rPr>
              <a:t>dimensions)</a:t>
            </a:r>
            <a:endParaRPr sz="2531" dirty="0">
              <a:latin typeface="Arial"/>
              <a:cs typeface="Arial"/>
            </a:endParaRPr>
          </a:p>
          <a:p>
            <a:pPr>
              <a:spcBef>
                <a:spcPts val="39"/>
              </a:spcBef>
            </a:pPr>
            <a:endParaRPr sz="2461" dirty="0">
              <a:latin typeface="Times New Roman"/>
              <a:cs typeface="Times New Roman"/>
            </a:endParaRPr>
          </a:p>
          <a:p>
            <a:pPr marL="1009465" algn="ctr">
              <a:tabLst>
                <a:tab pos="1330029" algn="l"/>
                <a:tab pos="2454683" algn="l"/>
                <a:tab pos="2884633" algn="l"/>
                <a:tab pos="3169480" algn="l"/>
                <a:tab pos="4329852" algn="l"/>
                <a:tab pos="4741941" algn="l"/>
                <a:tab pos="5062506" algn="l"/>
                <a:tab pos="6187160" algn="l"/>
              </a:tabLst>
            </a:pPr>
            <a:r>
              <a:rPr lang="en-US" sz="1687" strike="sngStrike" dirty="0">
                <a:latin typeface="Arial"/>
                <a:cs typeface="Arial"/>
              </a:rPr>
              <a:t> 	</a:t>
            </a:r>
            <a:r>
              <a:rPr lang="en-US" sz="1687" spc="25" dirty="0">
                <a:latin typeface="Arial"/>
                <a:cs typeface="Arial"/>
              </a:rPr>
              <a:t>encoder</a:t>
            </a:r>
            <a:r>
              <a:rPr lang="en-US" sz="1687" strike="sngStrike" spc="25" dirty="0">
                <a:latin typeface="Arial"/>
                <a:cs typeface="Arial"/>
              </a:rPr>
              <a:t>	</a:t>
            </a:r>
            <a:r>
              <a:rPr sz="1687" spc="25" dirty="0">
                <a:latin typeface="Arial"/>
                <a:cs typeface="Arial"/>
              </a:rPr>
              <a:t>	</a:t>
            </a:r>
            <a:r>
              <a:rPr sz="1687" strike="sngStrike" spc="25" dirty="0">
                <a:latin typeface="Arial"/>
                <a:cs typeface="Arial"/>
              </a:rPr>
              <a:t>	</a:t>
            </a:r>
            <a:r>
              <a:rPr sz="1687" spc="25" dirty="0">
                <a:latin typeface="Arial"/>
                <a:cs typeface="Arial"/>
              </a:rPr>
              <a:t>transform</a:t>
            </a:r>
            <a:r>
              <a:rPr sz="1687" strike="sngStrike" dirty="0">
                <a:latin typeface="Arial"/>
                <a:cs typeface="Arial"/>
              </a:rPr>
              <a:t>	</a:t>
            </a:r>
            <a:r>
              <a:rPr sz="1687" dirty="0">
                <a:latin typeface="Arial"/>
                <a:cs typeface="Arial"/>
              </a:rPr>
              <a:t>	</a:t>
            </a:r>
            <a:r>
              <a:rPr sz="1687" strike="sngStrike" dirty="0">
                <a:latin typeface="Arial"/>
                <a:cs typeface="Arial"/>
              </a:rPr>
              <a:t>	</a:t>
            </a:r>
            <a:r>
              <a:rPr sz="1687" spc="25" dirty="0">
                <a:latin typeface="Arial"/>
                <a:cs typeface="Arial"/>
              </a:rPr>
              <a:t>decoder</a:t>
            </a:r>
            <a:r>
              <a:rPr sz="1687" strike="sngStrike" spc="39" dirty="0">
                <a:latin typeface="Arial"/>
                <a:cs typeface="Arial"/>
              </a:rPr>
              <a:t>	</a:t>
            </a:r>
            <a:endParaRPr sz="1687" dirty="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11189" y="4195911"/>
            <a:ext cx="129034" cy="277310"/>
          </a:xfrm>
          <a:prstGeom prst="rect">
            <a:avLst/>
          </a:prstGeom>
        </p:spPr>
        <p:txBody>
          <a:bodyPr vert="horz" wrap="square" lIns="0" tIns="12055" rIns="0" bIns="0" rtlCol="0">
            <a:spAutoFit/>
          </a:bodyPr>
          <a:lstStyle/>
          <a:p>
            <a:pPr marL="8929">
              <a:spcBef>
                <a:spcPts val="95"/>
              </a:spcBef>
            </a:pPr>
            <a:r>
              <a:rPr sz="1723" spc="267" dirty="0">
                <a:latin typeface="Arial"/>
                <a:cs typeface="Arial"/>
              </a:rPr>
              <a:t>•</a:t>
            </a:r>
            <a:endParaRPr sz="1723">
              <a:latin typeface="Arial"/>
              <a:cs typeface="Arial"/>
            </a:endParaRPr>
          </a:p>
        </p:txBody>
      </p: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65A46426-F85C-40C1-9CA3-C838D09F00CF}"/>
              </a:ext>
            </a:extLst>
          </p:cNvPr>
          <p:cNvGrpSpPr/>
          <p:nvPr/>
        </p:nvGrpSpPr>
        <p:grpSpPr>
          <a:xfrm>
            <a:off x="1942391" y="5433739"/>
            <a:ext cx="1522073" cy="437555"/>
            <a:chOff x="1942391" y="5433739"/>
            <a:chExt cx="1522073" cy="437555"/>
          </a:xfrm>
        </p:grpSpPr>
        <p:sp>
          <p:nvSpPr>
            <p:cNvPr id="54" name="object 54"/>
            <p:cNvSpPr/>
            <p:nvPr/>
          </p:nvSpPr>
          <p:spPr>
            <a:xfrm>
              <a:off x="1942391" y="5677011"/>
              <a:ext cx="1445716" cy="0"/>
            </a:xfrm>
            <a:custGeom>
              <a:avLst/>
              <a:gdLst/>
              <a:ahLst/>
              <a:cxnLst/>
              <a:rect l="l" t="t" r="r" b="b"/>
              <a:pathLst>
                <a:path w="2056129">
                  <a:moveTo>
                    <a:pt x="0" y="0"/>
                  </a:moveTo>
                  <a:lnTo>
                    <a:pt x="2042807" y="0"/>
                  </a:lnTo>
                  <a:lnTo>
                    <a:pt x="2055507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5" name="object 55"/>
            <p:cNvSpPr/>
            <p:nvPr/>
          </p:nvSpPr>
          <p:spPr>
            <a:xfrm>
              <a:off x="3378739" y="5634148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20"/>
                  </a:lnTo>
                  <a:lnTo>
                    <a:pt x="121919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6" name="object 56"/>
            <p:cNvSpPr/>
            <p:nvPr/>
          </p:nvSpPr>
          <p:spPr>
            <a:xfrm>
              <a:off x="2152729" y="5433739"/>
              <a:ext cx="1023342" cy="437555"/>
            </a:xfrm>
            <a:custGeom>
              <a:avLst/>
              <a:gdLst/>
              <a:ahLst/>
              <a:cxnLst/>
              <a:rect l="l" t="t" r="r" b="b"/>
              <a:pathLst>
                <a:path w="1455420" h="622300">
                  <a:moveTo>
                    <a:pt x="1163980" y="0"/>
                  </a:moveTo>
                  <a:lnTo>
                    <a:pt x="292493" y="0"/>
                  </a:lnTo>
                  <a:lnTo>
                    <a:pt x="236157" y="222"/>
                  </a:lnTo>
                  <a:lnTo>
                    <a:pt x="191492" y="1783"/>
                  </a:lnTo>
                  <a:lnTo>
                    <a:pt x="120294" y="14270"/>
                  </a:lnTo>
                  <a:lnTo>
                    <a:pt x="85460" y="31474"/>
                  </a:lnTo>
                  <a:lnTo>
                    <a:pt x="55524" y="55532"/>
                  </a:lnTo>
                  <a:lnTo>
                    <a:pt x="31465" y="85466"/>
                  </a:lnTo>
                  <a:lnTo>
                    <a:pt x="14262" y="120299"/>
                  </a:lnTo>
                  <a:lnTo>
                    <a:pt x="1777" y="191494"/>
                  </a:lnTo>
                  <a:lnTo>
                    <a:pt x="222" y="235616"/>
                  </a:lnTo>
                  <a:lnTo>
                    <a:pt x="0" y="291210"/>
                  </a:lnTo>
                  <a:lnTo>
                    <a:pt x="5" y="331088"/>
                  </a:lnTo>
                  <a:lnTo>
                    <a:pt x="222" y="386138"/>
                  </a:lnTo>
                  <a:lnTo>
                    <a:pt x="1782" y="430805"/>
                  </a:lnTo>
                  <a:lnTo>
                    <a:pt x="14262" y="502000"/>
                  </a:lnTo>
                  <a:lnTo>
                    <a:pt x="31465" y="536833"/>
                  </a:lnTo>
                  <a:lnTo>
                    <a:pt x="55524" y="566767"/>
                  </a:lnTo>
                  <a:lnTo>
                    <a:pt x="85460" y="590825"/>
                  </a:lnTo>
                  <a:lnTo>
                    <a:pt x="120294" y="608029"/>
                  </a:lnTo>
                  <a:lnTo>
                    <a:pt x="191331" y="620516"/>
                  </a:lnTo>
                  <a:lnTo>
                    <a:pt x="235615" y="622077"/>
                  </a:lnTo>
                  <a:lnTo>
                    <a:pt x="291210" y="622299"/>
                  </a:lnTo>
                  <a:lnTo>
                    <a:pt x="1162684" y="622299"/>
                  </a:lnTo>
                  <a:lnTo>
                    <a:pt x="1219028" y="622077"/>
                  </a:lnTo>
                  <a:lnTo>
                    <a:pt x="1263696" y="620516"/>
                  </a:lnTo>
                  <a:lnTo>
                    <a:pt x="1334884" y="608029"/>
                  </a:lnTo>
                  <a:lnTo>
                    <a:pt x="1369718" y="590825"/>
                  </a:lnTo>
                  <a:lnTo>
                    <a:pt x="1399654" y="566767"/>
                  </a:lnTo>
                  <a:lnTo>
                    <a:pt x="1423713" y="536833"/>
                  </a:lnTo>
                  <a:lnTo>
                    <a:pt x="1440916" y="502000"/>
                  </a:lnTo>
                  <a:lnTo>
                    <a:pt x="1453412" y="430805"/>
                  </a:lnTo>
                  <a:lnTo>
                    <a:pt x="1454968" y="386683"/>
                  </a:lnTo>
                  <a:lnTo>
                    <a:pt x="1455191" y="331088"/>
                  </a:lnTo>
                  <a:lnTo>
                    <a:pt x="1455186" y="291210"/>
                  </a:lnTo>
                  <a:lnTo>
                    <a:pt x="1454968" y="236161"/>
                  </a:lnTo>
                  <a:lnTo>
                    <a:pt x="1453407" y="191494"/>
                  </a:lnTo>
                  <a:lnTo>
                    <a:pt x="1440916" y="120299"/>
                  </a:lnTo>
                  <a:lnTo>
                    <a:pt x="1423713" y="85466"/>
                  </a:lnTo>
                  <a:lnTo>
                    <a:pt x="1399654" y="55532"/>
                  </a:lnTo>
                  <a:lnTo>
                    <a:pt x="1369718" y="31474"/>
                  </a:lnTo>
                  <a:lnTo>
                    <a:pt x="1334884" y="14270"/>
                  </a:lnTo>
                  <a:lnTo>
                    <a:pt x="1263857" y="1783"/>
                  </a:lnTo>
                  <a:lnTo>
                    <a:pt x="1219575" y="222"/>
                  </a:lnTo>
                  <a:lnTo>
                    <a:pt x="1163980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7" name="object 57"/>
            <p:cNvSpPr/>
            <p:nvPr/>
          </p:nvSpPr>
          <p:spPr>
            <a:xfrm>
              <a:off x="2152729" y="5433739"/>
              <a:ext cx="1023342" cy="437555"/>
            </a:xfrm>
            <a:custGeom>
              <a:avLst/>
              <a:gdLst/>
              <a:ahLst/>
              <a:cxnLst/>
              <a:rect l="l" t="t" r="r" b="b"/>
              <a:pathLst>
                <a:path w="1455420" h="622300">
                  <a:moveTo>
                    <a:pt x="291211" y="0"/>
                  </a:moveTo>
                  <a:lnTo>
                    <a:pt x="1163982" y="0"/>
                  </a:lnTo>
                  <a:lnTo>
                    <a:pt x="1219577" y="222"/>
                  </a:lnTo>
                  <a:lnTo>
                    <a:pt x="1263860" y="1783"/>
                  </a:lnTo>
                  <a:lnTo>
                    <a:pt x="1334897" y="14270"/>
                  </a:lnTo>
                  <a:lnTo>
                    <a:pt x="1369729" y="31474"/>
                  </a:lnTo>
                  <a:lnTo>
                    <a:pt x="1399660" y="55532"/>
                  </a:lnTo>
                  <a:lnTo>
                    <a:pt x="1423715" y="85466"/>
                  </a:lnTo>
                  <a:lnTo>
                    <a:pt x="1440916" y="120299"/>
                  </a:lnTo>
                  <a:lnTo>
                    <a:pt x="1453407" y="191494"/>
                  </a:lnTo>
                  <a:lnTo>
                    <a:pt x="1454968" y="236161"/>
                  </a:lnTo>
                  <a:lnTo>
                    <a:pt x="1455191" y="292505"/>
                  </a:lnTo>
                  <a:lnTo>
                    <a:pt x="1455191" y="331089"/>
                  </a:lnTo>
                  <a:lnTo>
                    <a:pt x="1454968" y="386683"/>
                  </a:lnTo>
                  <a:lnTo>
                    <a:pt x="1453407" y="430967"/>
                  </a:lnTo>
                  <a:lnTo>
                    <a:pt x="1440916" y="502000"/>
                  </a:lnTo>
                  <a:lnTo>
                    <a:pt x="1423715" y="536833"/>
                  </a:lnTo>
                  <a:lnTo>
                    <a:pt x="1399660" y="566767"/>
                  </a:lnTo>
                  <a:lnTo>
                    <a:pt x="1369729" y="590825"/>
                  </a:lnTo>
                  <a:lnTo>
                    <a:pt x="1334897" y="608029"/>
                  </a:lnTo>
                  <a:lnTo>
                    <a:pt x="1263699" y="620516"/>
                  </a:lnTo>
                  <a:lnTo>
                    <a:pt x="1219031" y="622077"/>
                  </a:lnTo>
                  <a:lnTo>
                    <a:pt x="1162688" y="622300"/>
                  </a:lnTo>
                  <a:lnTo>
                    <a:pt x="291211" y="622300"/>
                  </a:lnTo>
                  <a:lnTo>
                    <a:pt x="235616" y="622077"/>
                  </a:lnTo>
                  <a:lnTo>
                    <a:pt x="191332" y="620516"/>
                  </a:lnTo>
                  <a:lnTo>
                    <a:pt x="120299" y="608029"/>
                  </a:lnTo>
                  <a:lnTo>
                    <a:pt x="85466" y="590825"/>
                  </a:lnTo>
                  <a:lnTo>
                    <a:pt x="55532" y="566767"/>
                  </a:lnTo>
                  <a:lnTo>
                    <a:pt x="31474" y="536833"/>
                  </a:lnTo>
                  <a:lnTo>
                    <a:pt x="14270" y="502000"/>
                  </a:lnTo>
                  <a:lnTo>
                    <a:pt x="1783" y="430805"/>
                  </a:lnTo>
                  <a:lnTo>
                    <a:pt x="222" y="386138"/>
                  </a:lnTo>
                  <a:lnTo>
                    <a:pt x="0" y="329794"/>
                  </a:lnTo>
                  <a:lnTo>
                    <a:pt x="0" y="291211"/>
                  </a:lnTo>
                  <a:lnTo>
                    <a:pt x="222" y="235616"/>
                  </a:lnTo>
                  <a:lnTo>
                    <a:pt x="1783" y="191332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91494" y="1783"/>
                  </a:lnTo>
                  <a:lnTo>
                    <a:pt x="236161" y="222"/>
                  </a:lnTo>
                  <a:lnTo>
                    <a:pt x="292505" y="0"/>
                  </a:lnTo>
                  <a:lnTo>
                    <a:pt x="291211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2254251" y="5507148"/>
              <a:ext cx="816173" cy="268640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687" spc="25" dirty="0">
                  <a:latin typeface="Arial"/>
                  <a:cs typeface="Arial"/>
                </a:rPr>
                <a:t>encoder</a:t>
              </a:r>
              <a:endParaRPr sz="1687">
                <a:latin typeface="Arial"/>
                <a:cs typeface="Arial"/>
              </a:endParaRPr>
            </a:p>
          </p:txBody>
        </p:sp>
      </p:grpSp>
      <p:sp>
        <p:nvSpPr>
          <p:cNvPr id="59" name="object 59"/>
          <p:cNvSpPr/>
          <p:nvPr/>
        </p:nvSpPr>
        <p:spPr>
          <a:xfrm>
            <a:off x="3508202" y="5364272"/>
            <a:ext cx="186630" cy="626864"/>
          </a:xfrm>
          <a:custGeom>
            <a:avLst/>
            <a:gdLst/>
            <a:ahLst/>
            <a:cxnLst/>
            <a:rect l="l" t="t" r="r" b="b"/>
            <a:pathLst>
              <a:path w="265429" h="891540">
                <a:moveTo>
                  <a:pt x="0" y="0"/>
                </a:moveTo>
                <a:lnTo>
                  <a:pt x="265076" y="0"/>
                </a:lnTo>
                <a:lnTo>
                  <a:pt x="265076" y="891049"/>
                </a:lnTo>
                <a:lnTo>
                  <a:pt x="0" y="891049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0" name="object 60"/>
          <p:cNvSpPr/>
          <p:nvPr/>
        </p:nvSpPr>
        <p:spPr>
          <a:xfrm>
            <a:off x="3497996" y="5364615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1" name="object 61"/>
          <p:cNvSpPr/>
          <p:nvPr/>
        </p:nvSpPr>
        <p:spPr>
          <a:xfrm>
            <a:off x="3503295" y="5372204"/>
            <a:ext cx="196194" cy="196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2" name="object 62"/>
          <p:cNvSpPr/>
          <p:nvPr/>
        </p:nvSpPr>
        <p:spPr>
          <a:xfrm>
            <a:off x="3497996" y="5564860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3" name="object 63"/>
          <p:cNvSpPr/>
          <p:nvPr/>
        </p:nvSpPr>
        <p:spPr>
          <a:xfrm>
            <a:off x="3503295" y="5572449"/>
            <a:ext cx="196194" cy="196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4" name="object 64"/>
          <p:cNvSpPr/>
          <p:nvPr/>
        </p:nvSpPr>
        <p:spPr>
          <a:xfrm>
            <a:off x="3497996" y="5765104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5" name="object 65"/>
          <p:cNvSpPr/>
          <p:nvPr/>
        </p:nvSpPr>
        <p:spPr>
          <a:xfrm>
            <a:off x="3503295" y="5772693"/>
            <a:ext cx="196194" cy="196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6" name="object 66"/>
          <p:cNvSpPr/>
          <p:nvPr/>
        </p:nvSpPr>
        <p:spPr>
          <a:xfrm>
            <a:off x="4361005" y="4964418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19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7" name="object 67"/>
          <p:cNvSpPr/>
          <p:nvPr/>
        </p:nvSpPr>
        <p:spPr>
          <a:xfrm>
            <a:off x="3134995" y="4764009"/>
            <a:ext cx="1023342" cy="437555"/>
          </a:xfrm>
          <a:custGeom>
            <a:avLst/>
            <a:gdLst/>
            <a:ahLst/>
            <a:cxnLst/>
            <a:rect l="l" t="t" r="r" b="b"/>
            <a:pathLst>
              <a:path w="1455420" h="622300">
                <a:moveTo>
                  <a:pt x="1163980" y="0"/>
                </a:moveTo>
                <a:lnTo>
                  <a:pt x="292493" y="0"/>
                </a:lnTo>
                <a:lnTo>
                  <a:pt x="236157" y="223"/>
                </a:lnTo>
                <a:lnTo>
                  <a:pt x="191492" y="1784"/>
                </a:lnTo>
                <a:lnTo>
                  <a:pt x="120294" y="14274"/>
                </a:lnTo>
                <a:lnTo>
                  <a:pt x="85460" y="31478"/>
                </a:lnTo>
                <a:lnTo>
                  <a:pt x="55524" y="55537"/>
                </a:lnTo>
                <a:lnTo>
                  <a:pt x="31465" y="85472"/>
                </a:lnTo>
                <a:lnTo>
                  <a:pt x="14262" y="120307"/>
                </a:lnTo>
                <a:lnTo>
                  <a:pt x="1777" y="191495"/>
                </a:lnTo>
                <a:lnTo>
                  <a:pt x="222" y="235616"/>
                </a:lnTo>
                <a:lnTo>
                  <a:pt x="0" y="291211"/>
                </a:lnTo>
                <a:lnTo>
                  <a:pt x="5" y="331088"/>
                </a:lnTo>
                <a:lnTo>
                  <a:pt x="222" y="386137"/>
                </a:lnTo>
                <a:lnTo>
                  <a:pt x="1782" y="430806"/>
                </a:lnTo>
                <a:lnTo>
                  <a:pt x="14262" y="502005"/>
                </a:lnTo>
                <a:lnTo>
                  <a:pt x="31465" y="536839"/>
                </a:lnTo>
                <a:lnTo>
                  <a:pt x="55524" y="566775"/>
                </a:lnTo>
                <a:lnTo>
                  <a:pt x="85460" y="590834"/>
                </a:lnTo>
                <a:lnTo>
                  <a:pt x="120294" y="608037"/>
                </a:lnTo>
                <a:lnTo>
                  <a:pt x="191331" y="620517"/>
                </a:lnTo>
                <a:lnTo>
                  <a:pt x="235615" y="622077"/>
                </a:lnTo>
                <a:lnTo>
                  <a:pt x="291211" y="622300"/>
                </a:lnTo>
                <a:lnTo>
                  <a:pt x="1162685" y="622300"/>
                </a:lnTo>
                <a:lnTo>
                  <a:pt x="1219028" y="622077"/>
                </a:lnTo>
                <a:lnTo>
                  <a:pt x="1263696" y="620517"/>
                </a:lnTo>
                <a:lnTo>
                  <a:pt x="1334884" y="608037"/>
                </a:lnTo>
                <a:lnTo>
                  <a:pt x="1369718" y="590834"/>
                </a:lnTo>
                <a:lnTo>
                  <a:pt x="1399654" y="566775"/>
                </a:lnTo>
                <a:lnTo>
                  <a:pt x="1423713" y="536839"/>
                </a:lnTo>
                <a:lnTo>
                  <a:pt x="1440916" y="502005"/>
                </a:lnTo>
                <a:lnTo>
                  <a:pt x="1453412" y="430806"/>
                </a:lnTo>
                <a:lnTo>
                  <a:pt x="1454968" y="386684"/>
                </a:lnTo>
                <a:lnTo>
                  <a:pt x="1455191" y="331088"/>
                </a:lnTo>
                <a:lnTo>
                  <a:pt x="1455186" y="291211"/>
                </a:lnTo>
                <a:lnTo>
                  <a:pt x="1454968" y="236162"/>
                </a:lnTo>
                <a:lnTo>
                  <a:pt x="1453407" y="191495"/>
                </a:lnTo>
                <a:lnTo>
                  <a:pt x="1440916" y="120307"/>
                </a:lnTo>
                <a:lnTo>
                  <a:pt x="1423713" y="85472"/>
                </a:lnTo>
                <a:lnTo>
                  <a:pt x="1399654" y="55537"/>
                </a:lnTo>
                <a:lnTo>
                  <a:pt x="1369718" y="31478"/>
                </a:lnTo>
                <a:lnTo>
                  <a:pt x="1334884" y="14274"/>
                </a:lnTo>
                <a:lnTo>
                  <a:pt x="1263857" y="1784"/>
                </a:lnTo>
                <a:lnTo>
                  <a:pt x="1219575" y="223"/>
                </a:lnTo>
                <a:lnTo>
                  <a:pt x="116398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8" name="object 68"/>
          <p:cNvSpPr/>
          <p:nvPr/>
        </p:nvSpPr>
        <p:spPr>
          <a:xfrm>
            <a:off x="3134995" y="4764009"/>
            <a:ext cx="1023342" cy="437555"/>
          </a:xfrm>
          <a:custGeom>
            <a:avLst/>
            <a:gdLst/>
            <a:ahLst/>
            <a:cxnLst/>
            <a:rect l="l" t="t" r="r" b="b"/>
            <a:pathLst>
              <a:path w="1455420" h="622300">
                <a:moveTo>
                  <a:pt x="291211" y="0"/>
                </a:moveTo>
                <a:lnTo>
                  <a:pt x="1163982" y="0"/>
                </a:lnTo>
                <a:lnTo>
                  <a:pt x="1219577" y="222"/>
                </a:lnTo>
                <a:lnTo>
                  <a:pt x="1263860" y="1783"/>
                </a:lnTo>
                <a:lnTo>
                  <a:pt x="1334897" y="14270"/>
                </a:lnTo>
                <a:lnTo>
                  <a:pt x="1369729" y="31474"/>
                </a:lnTo>
                <a:lnTo>
                  <a:pt x="1399660" y="55532"/>
                </a:lnTo>
                <a:lnTo>
                  <a:pt x="1423715" y="85466"/>
                </a:lnTo>
                <a:lnTo>
                  <a:pt x="1440916" y="120299"/>
                </a:lnTo>
                <a:lnTo>
                  <a:pt x="1453407" y="191494"/>
                </a:lnTo>
                <a:lnTo>
                  <a:pt x="1454968" y="236161"/>
                </a:lnTo>
                <a:lnTo>
                  <a:pt x="1455191" y="292505"/>
                </a:lnTo>
                <a:lnTo>
                  <a:pt x="1455191" y="331089"/>
                </a:lnTo>
                <a:lnTo>
                  <a:pt x="1454968" y="386683"/>
                </a:lnTo>
                <a:lnTo>
                  <a:pt x="1453407" y="430967"/>
                </a:lnTo>
                <a:lnTo>
                  <a:pt x="1440916" y="502000"/>
                </a:lnTo>
                <a:lnTo>
                  <a:pt x="1423715" y="536833"/>
                </a:lnTo>
                <a:lnTo>
                  <a:pt x="1399660" y="566767"/>
                </a:lnTo>
                <a:lnTo>
                  <a:pt x="1369729" y="590825"/>
                </a:lnTo>
                <a:lnTo>
                  <a:pt x="1334897" y="608029"/>
                </a:lnTo>
                <a:lnTo>
                  <a:pt x="1263699" y="620516"/>
                </a:lnTo>
                <a:lnTo>
                  <a:pt x="1219031" y="622077"/>
                </a:lnTo>
                <a:lnTo>
                  <a:pt x="1162688" y="622300"/>
                </a:lnTo>
                <a:lnTo>
                  <a:pt x="291211" y="622300"/>
                </a:lnTo>
                <a:lnTo>
                  <a:pt x="235616" y="622077"/>
                </a:lnTo>
                <a:lnTo>
                  <a:pt x="191332" y="620516"/>
                </a:lnTo>
                <a:lnTo>
                  <a:pt x="120299" y="608029"/>
                </a:lnTo>
                <a:lnTo>
                  <a:pt x="85466" y="590825"/>
                </a:lnTo>
                <a:lnTo>
                  <a:pt x="55532" y="566767"/>
                </a:lnTo>
                <a:lnTo>
                  <a:pt x="31474" y="536833"/>
                </a:lnTo>
                <a:lnTo>
                  <a:pt x="14270" y="502000"/>
                </a:lnTo>
                <a:lnTo>
                  <a:pt x="1783" y="430805"/>
                </a:lnTo>
                <a:lnTo>
                  <a:pt x="222" y="386138"/>
                </a:lnTo>
                <a:lnTo>
                  <a:pt x="0" y="329794"/>
                </a:lnTo>
                <a:lnTo>
                  <a:pt x="0" y="291211"/>
                </a:lnTo>
                <a:lnTo>
                  <a:pt x="222" y="235616"/>
                </a:lnTo>
                <a:lnTo>
                  <a:pt x="1783" y="191332"/>
                </a:lnTo>
                <a:lnTo>
                  <a:pt x="14270" y="120299"/>
                </a:lnTo>
                <a:lnTo>
                  <a:pt x="31474" y="85466"/>
                </a:lnTo>
                <a:lnTo>
                  <a:pt x="55532" y="55532"/>
                </a:lnTo>
                <a:lnTo>
                  <a:pt x="85466" y="31474"/>
                </a:lnTo>
                <a:lnTo>
                  <a:pt x="120299" y="14270"/>
                </a:lnTo>
                <a:lnTo>
                  <a:pt x="191494" y="1783"/>
                </a:lnTo>
                <a:lnTo>
                  <a:pt x="236161" y="222"/>
                </a:lnTo>
                <a:lnTo>
                  <a:pt x="292505" y="0"/>
                </a:lnTo>
                <a:lnTo>
                  <a:pt x="291211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9" name="object 69"/>
          <p:cNvSpPr/>
          <p:nvPr/>
        </p:nvSpPr>
        <p:spPr>
          <a:xfrm>
            <a:off x="3712407" y="5257409"/>
            <a:ext cx="158948" cy="491133"/>
          </a:xfrm>
          <a:custGeom>
            <a:avLst/>
            <a:gdLst/>
            <a:ahLst/>
            <a:cxnLst/>
            <a:rect l="l" t="t" r="r" b="b"/>
            <a:pathLst>
              <a:path w="226060" h="698500">
                <a:moveTo>
                  <a:pt x="0" y="698090"/>
                </a:moveTo>
                <a:lnTo>
                  <a:pt x="222146" y="12082"/>
                </a:lnTo>
                <a:lnTo>
                  <a:pt x="226058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0" name="object 70"/>
          <p:cNvSpPr/>
          <p:nvPr/>
        </p:nvSpPr>
        <p:spPr>
          <a:xfrm>
            <a:off x="3827823" y="5184348"/>
            <a:ext cx="81707" cy="95101"/>
          </a:xfrm>
          <a:custGeom>
            <a:avLst/>
            <a:gdLst/>
            <a:ahLst/>
            <a:cxnLst/>
            <a:rect l="l" t="t" r="r" b="b"/>
            <a:pathLst>
              <a:path w="116204" h="135254">
                <a:moveTo>
                  <a:pt x="95554" y="0"/>
                </a:moveTo>
                <a:lnTo>
                  <a:pt x="0" y="97205"/>
                </a:lnTo>
                <a:lnTo>
                  <a:pt x="115989" y="134772"/>
                </a:lnTo>
                <a:lnTo>
                  <a:pt x="955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1" name="object 71"/>
          <p:cNvSpPr/>
          <p:nvPr/>
        </p:nvSpPr>
        <p:spPr>
          <a:xfrm>
            <a:off x="4648086" y="5007281"/>
            <a:ext cx="1445716" cy="0"/>
          </a:xfrm>
          <a:custGeom>
            <a:avLst/>
            <a:gdLst/>
            <a:ahLst/>
            <a:cxnLst/>
            <a:rect l="l" t="t" r="r" b="b"/>
            <a:pathLst>
              <a:path w="2056129">
                <a:moveTo>
                  <a:pt x="0" y="0"/>
                </a:moveTo>
                <a:lnTo>
                  <a:pt x="2042807" y="0"/>
                </a:lnTo>
                <a:lnTo>
                  <a:pt x="2055507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2" name="object 72"/>
          <p:cNvSpPr/>
          <p:nvPr/>
        </p:nvSpPr>
        <p:spPr>
          <a:xfrm>
            <a:off x="6084435" y="4964418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3" name="object 73"/>
          <p:cNvSpPr/>
          <p:nvPr/>
        </p:nvSpPr>
        <p:spPr>
          <a:xfrm>
            <a:off x="4858424" y="4764009"/>
            <a:ext cx="1023342" cy="437555"/>
          </a:xfrm>
          <a:custGeom>
            <a:avLst/>
            <a:gdLst/>
            <a:ahLst/>
            <a:cxnLst/>
            <a:rect l="l" t="t" r="r" b="b"/>
            <a:pathLst>
              <a:path w="1455420" h="622300">
                <a:moveTo>
                  <a:pt x="1163980" y="0"/>
                </a:moveTo>
                <a:lnTo>
                  <a:pt x="292493" y="0"/>
                </a:lnTo>
                <a:lnTo>
                  <a:pt x="236157" y="223"/>
                </a:lnTo>
                <a:lnTo>
                  <a:pt x="191492" y="1784"/>
                </a:lnTo>
                <a:lnTo>
                  <a:pt x="120294" y="14274"/>
                </a:lnTo>
                <a:lnTo>
                  <a:pt x="85460" y="31478"/>
                </a:lnTo>
                <a:lnTo>
                  <a:pt x="55524" y="55537"/>
                </a:lnTo>
                <a:lnTo>
                  <a:pt x="31465" y="85472"/>
                </a:lnTo>
                <a:lnTo>
                  <a:pt x="14262" y="120307"/>
                </a:lnTo>
                <a:lnTo>
                  <a:pt x="1777" y="191495"/>
                </a:lnTo>
                <a:lnTo>
                  <a:pt x="222" y="235616"/>
                </a:lnTo>
                <a:lnTo>
                  <a:pt x="0" y="291211"/>
                </a:lnTo>
                <a:lnTo>
                  <a:pt x="5" y="331088"/>
                </a:lnTo>
                <a:lnTo>
                  <a:pt x="222" y="386137"/>
                </a:lnTo>
                <a:lnTo>
                  <a:pt x="1782" y="430806"/>
                </a:lnTo>
                <a:lnTo>
                  <a:pt x="14262" y="502005"/>
                </a:lnTo>
                <a:lnTo>
                  <a:pt x="31465" y="536839"/>
                </a:lnTo>
                <a:lnTo>
                  <a:pt x="55524" y="566775"/>
                </a:lnTo>
                <a:lnTo>
                  <a:pt x="85460" y="590834"/>
                </a:lnTo>
                <a:lnTo>
                  <a:pt x="120294" y="608037"/>
                </a:lnTo>
                <a:lnTo>
                  <a:pt x="191331" y="620517"/>
                </a:lnTo>
                <a:lnTo>
                  <a:pt x="235615" y="622077"/>
                </a:lnTo>
                <a:lnTo>
                  <a:pt x="291211" y="622300"/>
                </a:lnTo>
                <a:lnTo>
                  <a:pt x="1162685" y="622300"/>
                </a:lnTo>
                <a:lnTo>
                  <a:pt x="1219028" y="622077"/>
                </a:lnTo>
                <a:lnTo>
                  <a:pt x="1263696" y="620517"/>
                </a:lnTo>
                <a:lnTo>
                  <a:pt x="1334884" y="608037"/>
                </a:lnTo>
                <a:lnTo>
                  <a:pt x="1369718" y="590834"/>
                </a:lnTo>
                <a:lnTo>
                  <a:pt x="1399654" y="566775"/>
                </a:lnTo>
                <a:lnTo>
                  <a:pt x="1423713" y="536839"/>
                </a:lnTo>
                <a:lnTo>
                  <a:pt x="1440916" y="502005"/>
                </a:lnTo>
                <a:lnTo>
                  <a:pt x="1453412" y="430806"/>
                </a:lnTo>
                <a:lnTo>
                  <a:pt x="1454968" y="386684"/>
                </a:lnTo>
                <a:lnTo>
                  <a:pt x="1455191" y="331088"/>
                </a:lnTo>
                <a:lnTo>
                  <a:pt x="1455186" y="291211"/>
                </a:lnTo>
                <a:lnTo>
                  <a:pt x="1454968" y="236162"/>
                </a:lnTo>
                <a:lnTo>
                  <a:pt x="1453407" y="191495"/>
                </a:lnTo>
                <a:lnTo>
                  <a:pt x="1440916" y="120307"/>
                </a:lnTo>
                <a:lnTo>
                  <a:pt x="1423713" y="85472"/>
                </a:lnTo>
                <a:lnTo>
                  <a:pt x="1399654" y="55537"/>
                </a:lnTo>
                <a:lnTo>
                  <a:pt x="1369718" y="31478"/>
                </a:lnTo>
                <a:lnTo>
                  <a:pt x="1334884" y="14274"/>
                </a:lnTo>
                <a:lnTo>
                  <a:pt x="1263857" y="1784"/>
                </a:lnTo>
                <a:lnTo>
                  <a:pt x="1219575" y="223"/>
                </a:lnTo>
                <a:lnTo>
                  <a:pt x="116398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4" name="object 74"/>
          <p:cNvSpPr/>
          <p:nvPr/>
        </p:nvSpPr>
        <p:spPr>
          <a:xfrm>
            <a:off x="4858424" y="4764009"/>
            <a:ext cx="1023342" cy="437555"/>
          </a:xfrm>
          <a:custGeom>
            <a:avLst/>
            <a:gdLst/>
            <a:ahLst/>
            <a:cxnLst/>
            <a:rect l="l" t="t" r="r" b="b"/>
            <a:pathLst>
              <a:path w="1455420" h="622300">
                <a:moveTo>
                  <a:pt x="291211" y="0"/>
                </a:moveTo>
                <a:lnTo>
                  <a:pt x="1163982" y="0"/>
                </a:lnTo>
                <a:lnTo>
                  <a:pt x="1219577" y="222"/>
                </a:lnTo>
                <a:lnTo>
                  <a:pt x="1263860" y="1783"/>
                </a:lnTo>
                <a:lnTo>
                  <a:pt x="1334897" y="14270"/>
                </a:lnTo>
                <a:lnTo>
                  <a:pt x="1369729" y="31474"/>
                </a:lnTo>
                <a:lnTo>
                  <a:pt x="1399660" y="55532"/>
                </a:lnTo>
                <a:lnTo>
                  <a:pt x="1423715" y="85466"/>
                </a:lnTo>
                <a:lnTo>
                  <a:pt x="1440916" y="120299"/>
                </a:lnTo>
                <a:lnTo>
                  <a:pt x="1453407" y="191494"/>
                </a:lnTo>
                <a:lnTo>
                  <a:pt x="1454968" y="236161"/>
                </a:lnTo>
                <a:lnTo>
                  <a:pt x="1455191" y="292505"/>
                </a:lnTo>
                <a:lnTo>
                  <a:pt x="1455191" y="331089"/>
                </a:lnTo>
                <a:lnTo>
                  <a:pt x="1454968" y="386683"/>
                </a:lnTo>
                <a:lnTo>
                  <a:pt x="1453407" y="430967"/>
                </a:lnTo>
                <a:lnTo>
                  <a:pt x="1440916" y="502000"/>
                </a:lnTo>
                <a:lnTo>
                  <a:pt x="1423715" y="536833"/>
                </a:lnTo>
                <a:lnTo>
                  <a:pt x="1399660" y="566767"/>
                </a:lnTo>
                <a:lnTo>
                  <a:pt x="1369729" y="590825"/>
                </a:lnTo>
                <a:lnTo>
                  <a:pt x="1334897" y="608029"/>
                </a:lnTo>
                <a:lnTo>
                  <a:pt x="1263699" y="620516"/>
                </a:lnTo>
                <a:lnTo>
                  <a:pt x="1219031" y="622077"/>
                </a:lnTo>
                <a:lnTo>
                  <a:pt x="1162688" y="622300"/>
                </a:lnTo>
                <a:lnTo>
                  <a:pt x="291211" y="622300"/>
                </a:lnTo>
                <a:lnTo>
                  <a:pt x="235616" y="622077"/>
                </a:lnTo>
                <a:lnTo>
                  <a:pt x="191332" y="620516"/>
                </a:lnTo>
                <a:lnTo>
                  <a:pt x="120299" y="608029"/>
                </a:lnTo>
                <a:lnTo>
                  <a:pt x="85466" y="590825"/>
                </a:lnTo>
                <a:lnTo>
                  <a:pt x="55532" y="566767"/>
                </a:lnTo>
                <a:lnTo>
                  <a:pt x="31474" y="536833"/>
                </a:lnTo>
                <a:lnTo>
                  <a:pt x="14270" y="502000"/>
                </a:lnTo>
                <a:lnTo>
                  <a:pt x="1783" y="430805"/>
                </a:lnTo>
                <a:lnTo>
                  <a:pt x="222" y="386138"/>
                </a:lnTo>
                <a:lnTo>
                  <a:pt x="0" y="329794"/>
                </a:lnTo>
                <a:lnTo>
                  <a:pt x="0" y="291211"/>
                </a:lnTo>
                <a:lnTo>
                  <a:pt x="222" y="235616"/>
                </a:lnTo>
                <a:lnTo>
                  <a:pt x="1783" y="191332"/>
                </a:lnTo>
                <a:lnTo>
                  <a:pt x="14270" y="120299"/>
                </a:lnTo>
                <a:lnTo>
                  <a:pt x="31474" y="85466"/>
                </a:lnTo>
                <a:lnTo>
                  <a:pt x="55532" y="55532"/>
                </a:lnTo>
                <a:lnTo>
                  <a:pt x="85466" y="31474"/>
                </a:lnTo>
                <a:lnTo>
                  <a:pt x="120299" y="14270"/>
                </a:lnTo>
                <a:lnTo>
                  <a:pt x="191494" y="1783"/>
                </a:lnTo>
                <a:lnTo>
                  <a:pt x="236161" y="222"/>
                </a:lnTo>
                <a:lnTo>
                  <a:pt x="292505" y="0"/>
                </a:lnTo>
                <a:lnTo>
                  <a:pt x="291211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5" name="object 75"/>
          <p:cNvSpPr/>
          <p:nvPr/>
        </p:nvSpPr>
        <p:spPr>
          <a:xfrm>
            <a:off x="4463679" y="4578460"/>
            <a:ext cx="186630" cy="792956"/>
          </a:xfrm>
          <a:custGeom>
            <a:avLst/>
            <a:gdLst/>
            <a:ahLst/>
            <a:cxnLst/>
            <a:rect l="l" t="t" r="r" b="b"/>
            <a:pathLst>
              <a:path w="265429" h="1127759">
                <a:moveTo>
                  <a:pt x="0" y="0"/>
                </a:moveTo>
                <a:lnTo>
                  <a:pt x="265076" y="0"/>
                </a:lnTo>
                <a:lnTo>
                  <a:pt x="265076" y="1127216"/>
                </a:lnTo>
                <a:lnTo>
                  <a:pt x="0" y="112721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6" name="object 76"/>
          <p:cNvSpPr/>
          <p:nvPr/>
        </p:nvSpPr>
        <p:spPr>
          <a:xfrm>
            <a:off x="4453472" y="4578805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7" name="object 77"/>
          <p:cNvSpPr/>
          <p:nvPr/>
        </p:nvSpPr>
        <p:spPr>
          <a:xfrm>
            <a:off x="4458772" y="4586393"/>
            <a:ext cx="196194" cy="196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8" name="object 78"/>
          <p:cNvSpPr/>
          <p:nvPr/>
        </p:nvSpPr>
        <p:spPr>
          <a:xfrm>
            <a:off x="4453472" y="4779045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79" name="object 79"/>
          <p:cNvSpPr/>
          <p:nvPr/>
        </p:nvSpPr>
        <p:spPr>
          <a:xfrm>
            <a:off x="4458772" y="4786639"/>
            <a:ext cx="196194" cy="196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0" name="object 80"/>
          <p:cNvSpPr/>
          <p:nvPr/>
        </p:nvSpPr>
        <p:spPr>
          <a:xfrm>
            <a:off x="4453472" y="4979292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1" name="object 81"/>
          <p:cNvSpPr/>
          <p:nvPr/>
        </p:nvSpPr>
        <p:spPr>
          <a:xfrm>
            <a:off x="4458772" y="4986881"/>
            <a:ext cx="196194" cy="196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2" name="object 82"/>
          <p:cNvSpPr/>
          <p:nvPr/>
        </p:nvSpPr>
        <p:spPr>
          <a:xfrm>
            <a:off x="4453472" y="5184675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3" name="object 83"/>
          <p:cNvSpPr/>
          <p:nvPr/>
        </p:nvSpPr>
        <p:spPr>
          <a:xfrm>
            <a:off x="4458772" y="5192264"/>
            <a:ext cx="196194" cy="196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4" name="object 84"/>
          <p:cNvSpPr/>
          <p:nvPr/>
        </p:nvSpPr>
        <p:spPr>
          <a:xfrm>
            <a:off x="6204968" y="4578460"/>
            <a:ext cx="186630" cy="792956"/>
          </a:xfrm>
          <a:custGeom>
            <a:avLst/>
            <a:gdLst/>
            <a:ahLst/>
            <a:cxnLst/>
            <a:rect l="l" t="t" r="r" b="b"/>
            <a:pathLst>
              <a:path w="265429" h="1127759">
                <a:moveTo>
                  <a:pt x="0" y="0"/>
                </a:moveTo>
                <a:lnTo>
                  <a:pt x="265076" y="0"/>
                </a:lnTo>
                <a:lnTo>
                  <a:pt x="265076" y="1127216"/>
                </a:lnTo>
                <a:lnTo>
                  <a:pt x="0" y="1127216"/>
                </a:lnTo>
                <a:lnTo>
                  <a:pt x="0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5" name="object 85"/>
          <p:cNvSpPr/>
          <p:nvPr/>
        </p:nvSpPr>
        <p:spPr>
          <a:xfrm>
            <a:off x="6194762" y="4578805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6" name="object 86"/>
          <p:cNvSpPr/>
          <p:nvPr/>
        </p:nvSpPr>
        <p:spPr>
          <a:xfrm>
            <a:off x="6200061" y="4586393"/>
            <a:ext cx="196194" cy="196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7" name="object 87"/>
          <p:cNvSpPr/>
          <p:nvPr/>
        </p:nvSpPr>
        <p:spPr>
          <a:xfrm>
            <a:off x="6194762" y="4779045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8" name="object 88"/>
          <p:cNvSpPr/>
          <p:nvPr/>
        </p:nvSpPr>
        <p:spPr>
          <a:xfrm>
            <a:off x="6200061" y="4786639"/>
            <a:ext cx="196194" cy="196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89" name="object 89"/>
          <p:cNvSpPr/>
          <p:nvPr/>
        </p:nvSpPr>
        <p:spPr>
          <a:xfrm>
            <a:off x="6194762" y="4979292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0" name="object 90"/>
          <p:cNvSpPr/>
          <p:nvPr/>
        </p:nvSpPr>
        <p:spPr>
          <a:xfrm>
            <a:off x="6200061" y="4986881"/>
            <a:ext cx="196194" cy="1961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1" name="object 91"/>
          <p:cNvSpPr/>
          <p:nvPr/>
        </p:nvSpPr>
        <p:spPr>
          <a:xfrm>
            <a:off x="6194762" y="5184675"/>
            <a:ext cx="234237" cy="2342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2" name="object 92"/>
          <p:cNvSpPr/>
          <p:nvPr/>
        </p:nvSpPr>
        <p:spPr>
          <a:xfrm>
            <a:off x="6200061" y="5192264"/>
            <a:ext cx="196194" cy="196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3" name="object 93"/>
          <p:cNvSpPr/>
          <p:nvPr/>
        </p:nvSpPr>
        <p:spPr>
          <a:xfrm>
            <a:off x="7870372" y="4964418"/>
            <a:ext cx="85725" cy="85725"/>
          </a:xfrm>
          <a:custGeom>
            <a:avLst/>
            <a:gdLst/>
            <a:ahLst/>
            <a:cxnLst/>
            <a:rect l="l" t="t" r="r" b="b"/>
            <a:pathLst>
              <a:path w="121920" h="121920">
                <a:moveTo>
                  <a:pt x="0" y="0"/>
                </a:moveTo>
                <a:lnTo>
                  <a:pt x="0" y="121920"/>
                </a:lnTo>
                <a:lnTo>
                  <a:pt x="121920" y="6096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4" name="object 94"/>
          <p:cNvSpPr/>
          <p:nvPr/>
        </p:nvSpPr>
        <p:spPr>
          <a:xfrm>
            <a:off x="6644362" y="4764009"/>
            <a:ext cx="1023342" cy="437555"/>
          </a:xfrm>
          <a:custGeom>
            <a:avLst/>
            <a:gdLst/>
            <a:ahLst/>
            <a:cxnLst/>
            <a:rect l="l" t="t" r="r" b="b"/>
            <a:pathLst>
              <a:path w="1455420" h="622300">
                <a:moveTo>
                  <a:pt x="1163980" y="0"/>
                </a:moveTo>
                <a:lnTo>
                  <a:pt x="292493" y="0"/>
                </a:lnTo>
                <a:lnTo>
                  <a:pt x="236157" y="223"/>
                </a:lnTo>
                <a:lnTo>
                  <a:pt x="191492" y="1784"/>
                </a:lnTo>
                <a:lnTo>
                  <a:pt x="120294" y="14274"/>
                </a:lnTo>
                <a:lnTo>
                  <a:pt x="85460" y="31478"/>
                </a:lnTo>
                <a:lnTo>
                  <a:pt x="55524" y="55537"/>
                </a:lnTo>
                <a:lnTo>
                  <a:pt x="31465" y="85472"/>
                </a:lnTo>
                <a:lnTo>
                  <a:pt x="14262" y="120307"/>
                </a:lnTo>
                <a:lnTo>
                  <a:pt x="1777" y="191495"/>
                </a:lnTo>
                <a:lnTo>
                  <a:pt x="222" y="235616"/>
                </a:lnTo>
                <a:lnTo>
                  <a:pt x="0" y="291211"/>
                </a:lnTo>
                <a:lnTo>
                  <a:pt x="5" y="331088"/>
                </a:lnTo>
                <a:lnTo>
                  <a:pt x="222" y="386137"/>
                </a:lnTo>
                <a:lnTo>
                  <a:pt x="1782" y="430806"/>
                </a:lnTo>
                <a:lnTo>
                  <a:pt x="14262" y="502005"/>
                </a:lnTo>
                <a:lnTo>
                  <a:pt x="31465" y="536839"/>
                </a:lnTo>
                <a:lnTo>
                  <a:pt x="55524" y="566775"/>
                </a:lnTo>
                <a:lnTo>
                  <a:pt x="85460" y="590834"/>
                </a:lnTo>
                <a:lnTo>
                  <a:pt x="120294" y="608037"/>
                </a:lnTo>
                <a:lnTo>
                  <a:pt x="191331" y="620517"/>
                </a:lnTo>
                <a:lnTo>
                  <a:pt x="235615" y="622077"/>
                </a:lnTo>
                <a:lnTo>
                  <a:pt x="291211" y="622300"/>
                </a:lnTo>
                <a:lnTo>
                  <a:pt x="1162685" y="622300"/>
                </a:lnTo>
                <a:lnTo>
                  <a:pt x="1219028" y="622077"/>
                </a:lnTo>
                <a:lnTo>
                  <a:pt x="1263696" y="620517"/>
                </a:lnTo>
                <a:lnTo>
                  <a:pt x="1334884" y="608037"/>
                </a:lnTo>
                <a:lnTo>
                  <a:pt x="1369718" y="590834"/>
                </a:lnTo>
                <a:lnTo>
                  <a:pt x="1399654" y="566775"/>
                </a:lnTo>
                <a:lnTo>
                  <a:pt x="1423713" y="536839"/>
                </a:lnTo>
                <a:lnTo>
                  <a:pt x="1440916" y="502005"/>
                </a:lnTo>
                <a:lnTo>
                  <a:pt x="1453412" y="430806"/>
                </a:lnTo>
                <a:lnTo>
                  <a:pt x="1454968" y="386684"/>
                </a:lnTo>
                <a:lnTo>
                  <a:pt x="1455191" y="331088"/>
                </a:lnTo>
                <a:lnTo>
                  <a:pt x="1455186" y="291211"/>
                </a:lnTo>
                <a:lnTo>
                  <a:pt x="1454968" y="236162"/>
                </a:lnTo>
                <a:lnTo>
                  <a:pt x="1453407" y="191495"/>
                </a:lnTo>
                <a:lnTo>
                  <a:pt x="1440916" y="120307"/>
                </a:lnTo>
                <a:lnTo>
                  <a:pt x="1423713" y="85472"/>
                </a:lnTo>
                <a:lnTo>
                  <a:pt x="1399654" y="55537"/>
                </a:lnTo>
                <a:lnTo>
                  <a:pt x="1369718" y="31478"/>
                </a:lnTo>
                <a:lnTo>
                  <a:pt x="1334884" y="14274"/>
                </a:lnTo>
                <a:lnTo>
                  <a:pt x="1263857" y="1784"/>
                </a:lnTo>
                <a:lnTo>
                  <a:pt x="1219575" y="223"/>
                </a:lnTo>
                <a:lnTo>
                  <a:pt x="1163980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5" name="object 95"/>
          <p:cNvSpPr/>
          <p:nvPr/>
        </p:nvSpPr>
        <p:spPr>
          <a:xfrm>
            <a:off x="6644362" y="4764009"/>
            <a:ext cx="1023342" cy="437555"/>
          </a:xfrm>
          <a:custGeom>
            <a:avLst/>
            <a:gdLst/>
            <a:ahLst/>
            <a:cxnLst/>
            <a:rect l="l" t="t" r="r" b="b"/>
            <a:pathLst>
              <a:path w="1455420" h="622300">
                <a:moveTo>
                  <a:pt x="291211" y="0"/>
                </a:moveTo>
                <a:lnTo>
                  <a:pt x="1163982" y="0"/>
                </a:lnTo>
                <a:lnTo>
                  <a:pt x="1219577" y="222"/>
                </a:lnTo>
                <a:lnTo>
                  <a:pt x="1263860" y="1783"/>
                </a:lnTo>
                <a:lnTo>
                  <a:pt x="1334897" y="14270"/>
                </a:lnTo>
                <a:lnTo>
                  <a:pt x="1369729" y="31474"/>
                </a:lnTo>
                <a:lnTo>
                  <a:pt x="1399660" y="55532"/>
                </a:lnTo>
                <a:lnTo>
                  <a:pt x="1423715" y="85466"/>
                </a:lnTo>
                <a:lnTo>
                  <a:pt x="1440916" y="120299"/>
                </a:lnTo>
                <a:lnTo>
                  <a:pt x="1453407" y="191494"/>
                </a:lnTo>
                <a:lnTo>
                  <a:pt x="1454968" y="236161"/>
                </a:lnTo>
                <a:lnTo>
                  <a:pt x="1455191" y="292505"/>
                </a:lnTo>
                <a:lnTo>
                  <a:pt x="1455191" y="331089"/>
                </a:lnTo>
                <a:lnTo>
                  <a:pt x="1454968" y="386683"/>
                </a:lnTo>
                <a:lnTo>
                  <a:pt x="1453407" y="430967"/>
                </a:lnTo>
                <a:lnTo>
                  <a:pt x="1440916" y="502000"/>
                </a:lnTo>
                <a:lnTo>
                  <a:pt x="1423715" y="536833"/>
                </a:lnTo>
                <a:lnTo>
                  <a:pt x="1399660" y="566767"/>
                </a:lnTo>
                <a:lnTo>
                  <a:pt x="1369729" y="590825"/>
                </a:lnTo>
                <a:lnTo>
                  <a:pt x="1334897" y="608029"/>
                </a:lnTo>
                <a:lnTo>
                  <a:pt x="1263699" y="620516"/>
                </a:lnTo>
                <a:lnTo>
                  <a:pt x="1219031" y="622077"/>
                </a:lnTo>
                <a:lnTo>
                  <a:pt x="1162688" y="622300"/>
                </a:lnTo>
                <a:lnTo>
                  <a:pt x="291211" y="622300"/>
                </a:lnTo>
                <a:lnTo>
                  <a:pt x="235616" y="622077"/>
                </a:lnTo>
                <a:lnTo>
                  <a:pt x="191332" y="620516"/>
                </a:lnTo>
                <a:lnTo>
                  <a:pt x="120299" y="608029"/>
                </a:lnTo>
                <a:lnTo>
                  <a:pt x="85466" y="590825"/>
                </a:lnTo>
                <a:lnTo>
                  <a:pt x="55532" y="566767"/>
                </a:lnTo>
                <a:lnTo>
                  <a:pt x="31474" y="536833"/>
                </a:lnTo>
                <a:lnTo>
                  <a:pt x="14270" y="502000"/>
                </a:lnTo>
                <a:lnTo>
                  <a:pt x="1783" y="430805"/>
                </a:lnTo>
                <a:lnTo>
                  <a:pt x="222" y="386138"/>
                </a:lnTo>
                <a:lnTo>
                  <a:pt x="0" y="329794"/>
                </a:lnTo>
                <a:lnTo>
                  <a:pt x="0" y="291211"/>
                </a:lnTo>
                <a:lnTo>
                  <a:pt x="222" y="235616"/>
                </a:lnTo>
                <a:lnTo>
                  <a:pt x="1783" y="191332"/>
                </a:lnTo>
                <a:lnTo>
                  <a:pt x="14270" y="120299"/>
                </a:lnTo>
                <a:lnTo>
                  <a:pt x="31474" y="85466"/>
                </a:lnTo>
                <a:lnTo>
                  <a:pt x="55532" y="55532"/>
                </a:lnTo>
                <a:lnTo>
                  <a:pt x="85466" y="31474"/>
                </a:lnTo>
                <a:lnTo>
                  <a:pt x="120299" y="14270"/>
                </a:lnTo>
                <a:lnTo>
                  <a:pt x="191494" y="1783"/>
                </a:lnTo>
                <a:lnTo>
                  <a:pt x="236161" y="222"/>
                </a:lnTo>
                <a:lnTo>
                  <a:pt x="292505" y="0"/>
                </a:lnTo>
                <a:lnTo>
                  <a:pt x="291211" y="0"/>
                </a:lnTo>
                <a:close/>
              </a:path>
            </a:pathLst>
          </a:custGeom>
          <a:ln w="25400">
            <a:solidFill>
              <a:srgbClr val="85888D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6" name="object 96"/>
          <p:cNvSpPr/>
          <p:nvPr/>
        </p:nvSpPr>
        <p:spPr>
          <a:xfrm>
            <a:off x="3712407" y="5240543"/>
            <a:ext cx="1674316" cy="510332"/>
          </a:xfrm>
          <a:custGeom>
            <a:avLst/>
            <a:gdLst/>
            <a:ahLst/>
            <a:cxnLst/>
            <a:rect l="l" t="t" r="r" b="b"/>
            <a:pathLst>
              <a:path w="2381250" h="725804">
                <a:moveTo>
                  <a:pt x="0" y="722078"/>
                </a:moveTo>
                <a:lnTo>
                  <a:pt x="50360" y="723976"/>
                </a:lnTo>
                <a:lnTo>
                  <a:pt x="100700" y="725196"/>
                </a:lnTo>
                <a:lnTo>
                  <a:pt x="151015" y="725739"/>
                </a:lnTo>
                <a:lnTo>
                  <a:pt x="201297" y="725606"/>
                </a:lnTo>
                <a:lnTo>
                  <a:pt x="251541" y="724798"/>
                </a:lnTo>
                <a:lnTo>
                  <a:pt x="301738" y="723318"/>
                </a:lnTo>
                <a:lnTo>
                  <a:pt x="351883" y="721165"/>
                </a:lnTo>
                <a:lnTo>
                  <a:pt x="401969" y="718343"/>
                </a:lnTo>
                <a:lnTo>
                  <a:pt x="451989" y="714851"/>
                </a:lnTo>
                <a:lnTo>
                  <a:pt x="501937" y="710692"/>
                </a:lnTo>
                <a:lnTo>
                  <a:pt x="551807" y="705867"/>
                </a:lnTo>
                <a:lnTo>
                  <a:pt x="601590" y="700377"/>
                </a:lnTo>
                <a:lnTo>
                  <a:pt x="651282" y="694223"/>
                </a:lnTo>
                <a:lnTo>
                  <a:pt x="700875" y="687407"/>
                </a:lnTo>
                <a:lnTo>
                  <a:pt x="750363" y="679930"/>
                </a:lnTo>
                <a:lnTo>
                  <a:pt x="799739" y="671794"/>
                </a:lnTo>
                <a:lnTo>
                  <a:pt x="848997" y="663000"/>
                </a:lnTo>
                <a:lnTo>
                  <a:pt x="898129" y="653549"/>
                </a:lnTo>
                <a:lnTo>
                  <a:pt x="947130" y="643443"/>
                </a:lnTo>
                <a:lnTo>
                  <a:pt x="995992" y="632683"/>
                </a:lnTo>
                <a:lnTo>
                  <a:pt x="1044710" y="621270"/>
                </a:lnTo>
                <a:lnTo>
                  <a:pt x="1093276" y="609206"/>
                </a:lnTo>
                <a:lnTo>
                  <a:pt x="1141683" y="596492"/>
                </a:lnTo>
                <a:lnTo>
                  <a:pt x="1189926" y="583130"/>
                </a:lnTo>
                <a:lnTo>
                  <a:pt x="1237998" y="569120"/>
                </a:lnTo>
                <a:lnTo>
                  <a:pt x="1285892" y="554465"/>
                </a:lnTo>
                <a:lnTo>
                  <a:pt x="1333601" y="539165"/>
                </a:lnTo>
                <a:lnTo>
                  <a:pt x="1381118" y="523222"/>
                </a:lnTo>
                <a:lnTo>
                  <a:pt x="1428438" y="506638"/>
                </a:lnTo>
                <a:lnTo>
                  <a:pt x="1475554" y="489413"/>
                </a:lnTo>
                <a:lnTo>
                  <a:pt x="1522459" y="471549"/>
                </a:lnTo>
                <a:lnTo>
                  <a:pt x="1569145" y="453047"/>
                </a:lnTo>
                <a:lnTo>
                  <a:pt x="1615608" y="433910"/>
                </a:lnTo>
                <a:lnTo>
                  <a:pt x="1661840" y="414137"/>
                </a:lnTo>
                <a:lnTo>
                  <a:pt x="1707834" y="393731"/>
                </a:lnTo>
                <a:lnTo>
                  <a:pt x="1753584" y="372693"/>
                </a:lnTo>
                <a:lnTo>
                  <a:pt x="1799084" y="351024"/>
                </a:lnTo>
                <a:lnTo>
                  <a:pt x="1845175" y="328295"/>
                </a:lnTo>
                <a:lnTo>
                  <a:pt x="1890933" y="304939"/>
                </a:lnTo>
                <a:lnTo>
                  <a:pt x="1936352" y="280959"/>
                </a:lnTo>
                <a:lnTo>
                  <a:pt x="1981424" y="256358"/>
                </a:lnTo>
                <a:lnTo>
                  <a:pt x="2026145" y="231140"/>
                </a:lnTo>
                <a:lnTo>
                  <a:pt x="2070507" y="205310"/>
                </a:lnTo>
                <a:lnTo>
                  <a:pt x="2114505" y="178872"/>
                </a:lnTo>
                <a:lnTo>
                  <a:pt x="2158131" y="151828"/>
                </a:lnTo>
                <a:lnTo>
                  <a:pt x="2201380" y="124184"/>
                </a:lnTo>
                <a:lnTo>
                  <a:pt x="2244246" y="95943"/>
                </a:lnTo>
                <a:lnTo>
                  <a:pt x="2286721" y="67109"/>
                </a:lnTo>
                <a:lnTo>
                  <a:pt x="2328800" y="37686"/>
                </a:lnTo>
                <a:lnTo>
                  <a:pt x="2370477" y="7678"/>
                </a:lnTo>
                <a:lnTo>
                  <a:pt x="2380637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7" name="object 97"/>
          <p:cNvSpPr txBox="1"/>
          <p:nvPr/>
        </p:nvSpPr>
        <p:spPr>
          <a:xfrm>
            <a:off x="896939" y="4148764"/>
            <a:ext cx="7447806" cy="978197"/>
          </a:xfrm>
          <a:prstGeom prst="rect">
            <a:avLst/>
          </a:prstGeom>
        </p:spPr>
        <p:txBody>
          <a:bodyPr vert="horz" wrap="square" lIns="0" tIns="9823" rIns="0" bIns="0" rtlCol="0">
            <a:spAutoFit/>
          </a:bodyPr>
          <a:lstStyle/>
          <a:p>
            <a:pPr marL="8929">
              <a:spcBef>
                <a:spcPts val="77"/>
              </a:spcBef>
            </a:pPr>
            <a:r>
              <a:rPr sz="2320" spc="28" dirty="0">
                <a:latin typeface="Arial"/>
                <a:cs typeface="Arial"/>
              </a:rPr>
              <a:t>Input </a:t>
            </a:r>
            <a:r>
              <a:rPr sz="2320" spc="4" dirty="0">
                <a:latin typeface="Arial"/>
                <a:cs typeface="Arial"/>
              </a:rPr>
              <a:t>at </a:t>
            </a:r>
            <a:r>
              <a:rPr sz="2320" spc="11" dirty="0">
                <a:latin typeface="Arial"/>
                <a:cs typeface="Arial"/>
              </a:rPr>
              <a:t>every </a:t>
            </a:r>
            <a:r>
              <a:rPr sz="2320" spc="4" dirty="0">
                <a:latin typeface="Arial"/>
                <a:cs typeface="Arial"/>
              </a:rPr>
              <a:t>time </a:t>
            </a:r>
            <a:r>
              <a:rPr sz="2320" spc="35" dirty="0">
                <a:latin typeface="Arial"/>
                <a:cs typeface="Arial"/>
              </a:rPr>
              <a:t>step </a:t>
            </a:r>
            <a:r>
              <a:rPr sz="2320" spc="18" dirty="0">
                <a:latin typeface="Arial"/>
                <a:cs typeface="Arial"/>
              </a:rPr>
              <a:t>(Kalchbrenner </a:t>
            </a:r>
            <a:r>
              <a:rPr sz="2320" spc="4" dirty="0">
                <a:latin typeface="Arial"/>
                <a:cs typeface="Arial"/>
              </a:rPr>
              <a:t>&amp; Blunsom</a:t>
            </a:r>
            <a:r>
              <a:rPr sz="2320" spc="-109" dirty="0">
                <a:latin typeface="Arial"/>
                <a:cs typeface="Arial"/>
              </a:rPr>
              <a:t> </a:t>
            </a:r>
            <a:r>
              <a:rPr sz="2320" spc="4" dirty="0">
                <a:latin typeface="Arial"/>
                <a:cs typeface="Arial"/>
              </a:rPr>
              <a:t>2013)</a:t>
            </a:r>
            <a:endParaRPr sz="232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85" dirty="0">
              <a:latin typeface="Times New Roman"/>
              <a:cs typeface="Times New Roman"/>
            </a:endParaRPr>
          </a:p>
          <a:p>
            <a:pPr marL="2027413">
              <a:spcBef>
                <a:spcPts val="4"/>
              </a:spcBef>
              <a:tabLst>
                <a:tab pos="2347978" algn="l"/>
                <a:tab pos="3472632" algn="l"/>
                <a:tab pos="4071346" algn="l"/>
                <a:tab pos="5536655" algn="l"/>
                <a:tab pos="5857220" algn="l"/>
                <a:tab pos="6981874" algn="l"/>
              </a:tabLst>
            </a:pPr>
            <a:r>
              <a:rPr sz="1687" strike="sngStrike" dirty="0">
                <a:latin typeface="Arial"/>
                <a:cs typeface="Arial"/>
              </a:rPr>
              <a:t> 	</a:t>
            </a:r>
            <a:r>
              <a:rPr sz="1687" spc="25" dirty="0">
                <a:latin typeface="Arial"/>
                <a:cs typeface="Arial"/>
              </a:rPr>
              <a:t>decoder</a:t>
            </a:r>
            <a:r>
              <a:rPr sz="1687" strike="sngStrike" spc="39" dirty="0">
                <a:latin typeface="Arial"/>
                <a:cs typeface="Arial"/>
              </a:rPr>
              <a:t>	</a:t>
            </a:r>
            <a:r>
              <a:rPr sz="1687" spc="39" dirty="0">
                <a:latin typeface="Arial"/>
                <a:cs typeface="Arial"/>
              </a:rPr>
              <a:t>	decoder	</a:t>
            </a:r>
            <a:r>
              <a:rPr sz="1687" strike="sngStrike" spc="39" dirty="0">
                <a:latin typeface="Arial"/>
                <a:cs typeface="Arial"/>
              </a:rPr>
              <a:t>	</a:t>
            </a:r>
            <a:r>
              <a:rPr sz="1687" spc="25" dirty="0">
                <a:latin typeface="Arial"/>
                <a:cs typeface="Arial"/>
              </a:rPr>
              <a:t>decoder</a:t>
            </a:r>
            <a:r>
              <a:rPr sz="1687" strike="sngStrike" spc="39" dirty="0">
                <a:latin typeface="Arial"/>
                <a:cs typeface="Arial"/>
              </a:rPr>
              <a:t>	</a:t>
            </a:r>
            <a:endParaRPr sz="1687" dirty="0">
              <a:latin typeface="Arial"/>
              <a:cs typeface="Arial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5353317" y="5194233"/>
            <a:ext cx="94655" cy="86171"/>
          </a:xfrm>
          <a:custGeom>
            <a:avLst/>
            <a:gdLst/>
            <a:ahLst/>
            <a:cxnLst/>
            <a:rect l="l" t="t" r="r" b="b"/>
            <a:pathLst>
              <a:path w="134620" h="122554">
                <a:moveTo>
                  <a:pt x="134023" y="0"/>
                </a:moveTo>
                <a:lnTo>
                  <a:pt x="0" y="24892"/>
                </a:lnTo>
                <a:lnTo>
                  <a:pt x="73532" y="122148"/>
                </a:lnTo>
                <a:lnTo>
                  <a:pt x="1340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99" name="object 99"/>
          <p:cNvSpPr/>
          <p:nvPr/>
        </p:nvSpPr>
        <p:spPr>
          <a:xfrm>
            <a:off x="3712406" y="5251468"/>
            <a:ext cx="3382566" cy="508546"/>
          </a:xfrm>
          <a:custGeom>
            <a:avLst/>
            <a:gdLst/>
            <a:ahLst/>
            <a:cxnLst/>
            <a:rect l="l" t="t" r="r" b="b"/>
            <a:pathLst>
              <a:path w="4810759" h="723265">
                <a:moveTo>
                  <a:pt x="0" y="706541"/>
                </a:moveTo>
                <a:lnTo>
                  <a:pt x="50558" y="708538"/>
                </a:lnTo>
                <a:lnTo>
                  <a:pt x="101117" y="710405"/>
                </a:lnTo>
                <a:lnTo>
                  <a:pt x="151676" y="712142"/>
                </a:lnTo>
                <a:lnTo>
                  <a:pt x="202236" y="713750"/>
                </a:lnTo>
                <a:lnTo>
                  <a:pt x="252797" y="715228"/>
                </a:lnTo>
                <a:lnTo>
                  <a:pt x="303357" y="716575"/>
                </a:lnTo>
                <a:lnTo>
                  <a:pt x="353917" y="717793"/>
                </a:lnTo>
                <a:lnTo>
                  <a:pt x="404477" y="718881"/>
                </a:lnTo>
                <a:lnTo>
                  <a:pt x="455036" y="719839"/>
                </a:lnTo>
                <a:lnTo>
                  <a:pt x="505594" y="720667"/>
                </a:lnTo>
                <a:lnTo>
                  <a:pt x="556151" y="721365"/>
                </a:lnTo>
                <a:lnTo>
                  <a:pt x="606707" y="721933"/>
                </a:lnTo>
                <a:lnTo>
                  <a:pt x="657261" y="722371"/>
                </a:lnTo>
                <a:lnTo>
                  <a:pt x="707813" y="722680"/>
                </a:lnTo>
                <a:lnTo>
                  <a:pt x="758364" y="722858"/>
                </a:lnTo>
                <a:lnTo>
                  <a:pt x="808912" y="722906"/>
                </a:lnTo>
                <a:lnTo>
                  <a:pt x="859458" y="722824"/>
                </a:lnTo>
                <a:lnTo>
                  <a:pt x="910001" y="722613"/>
                </a:lnTo>
                <a:lnTo>
                  <a:pt x="960542" y="722271"/>
                </a:lnTo>
                <a:lnTo>
                  <a:pt x="1011079" y="721799"/>
                </a:lnTo>
                <a:lnTo>
                  <a:pt x="1061613" y="721198"/>
                </a:lnTo>
                <a:lnTo>
                  <a:pt x="1112144" y="720466"/>
                </a:lnTo>
                <a:lnTo>
                  <a:pt x="1162671" y="719604"/>
                </a:lnTo>
                <a:lnTo>
                  <a:pt x="1213194" y="718612"/>
                </a:lnTo>
                <a:lnTo>
                  <a:pt x="1263713" y="717490"/>
                </a:lnTo>
                <a:lnTo>
                  <a:pt x="1314228" y="716238"/>
                </a:lnTo>
                <a:lnTo>
                  <a:pt x="1364738" y="714856"/>
                </a:lnTo>
                <a:lnTo>
                  <a:pt x="1415243" y="713344"/>
                </a:lnTo>
                <a:lnTo>
                  <a:pt x="1465743" y="711702"/>
                </a:lnTo>
                <a:lnTo>
                  <a:pt x="1516238" y="709930"/>
                </a:lnTo>
                <a:lnTo>
                  <a:pt x="1566727" y="708027"/>
                </a:lnTo>
                <a:lnTo>
                  <a:pt x="1617211" y="705995"/>
                </a:lnTo>
                <a:lnTo>
                  <a:pt x="1667689" y="703832"/>
                </a:lnTo>
                <a:lnTo>
                  <a:pt x="1718161" y="701540"/>
                </a:lnTo>
                <a:lnTo>
                  <a:pt x="1768627" y="699117"/>
                </a:lnTo>
                <a:lnTo>
                  <a:pt x="1819086" y="696564"/>
                </a:lnTo>
                <a:lnTo>
                  <a:pt x="1869538" y="693881"/>
                </a:lnTo>
                <a:lnTo>
                  <a:pt x="1919983" y="691068"/>
                </a:lnTo>
                <a:lnTo>
                  <a:pt x="1970422" y="688125"/>
                </a:lnTo>
                <a:lnTo>
                  <a:pt x="2020852" y="685051"/>
                </a:lnTo>
                <a:lnTo>
                  <a:pt x="2071276" y="681847"/>
                </a:lnTo>
                <a:lnTo>
                  <a:pt x="2121691" y="678514"/>
                </a:lnTo>
                <a:lnTo>
                  <a:pt x="2172098" y="675050"/>
                </a:lnTo>
                <a:lnTo>
                  <a:pt x="2222497" y="671455"/>
                </a:lnTo>
                <a:lnTo>
                  <a:pt x="2272887" y="667731"/>
                </a:lnTo>
                <a:lnTo>
                  <a:pt x="2323269" y="663876"/>
                </a:lnTo>
                <a:lnTo>
                  <a:pt x="2373642" y="659891"/>
                </a:lnTo>
                <a:lnTo>
                  <a:pt x="2424006" y="655776"/>
                </a:lnTo>
                <a:lnTo>
                  <a:pt x="2474360" y="651531"/>
                </a:lnTo>
                <a:lnTo>
                  <a:pt x="2524705" y="647156"/>
                </a:lnTo>
                <a:lnTo>
                  <a:pt x="2575040" y="642650"/>
                </a:lnTo>
                <a:lnTo>
                  <a:pt x="2625365" y="638014"/>
                </a:lnTo>
                <a:lnTo>
                  <a:pt x="2675680" y="633248"/>
                </a:lnTo>
                <a:lnTo>
                  <a:pt x="2725984" y="628351"/>
                </a:lnTo>
                <a:lnTo>
                  <a:pt x="2776278" y="623324"/>
                </a:lnTo>
                <a:lnTo>
                  <a:pt x="2826560" y="618167"/>
                </a:lnTo>
                <a:lnTo>
                  <a:pt x="2876832" y="612880"/>
                </a:lnTo>
                <a:lnTo>
                  <a:pt x="2927092" y="607462"/>
                </a:lnTo>
                <a:lnTo>
                  <a:pt x="2977341" y="601914"/>
                </a:lnTo>
                <a:lnTo>
                  <a:pt x="3027578" y="596236"/>
                </a:lnTo>
                <a:lnTo>
                  <a:pt x="3077803" y="590427"/>
                </a:lnTo>
                <a:lnTo>
                  <a:pt x="3127893" y="584475"/>
                </a:lnTo>
                <a:lnTo>
                  <a:pt x="3178044" y="578309"/>
                </a:lnTo>
                <a:lnTo>
                  <a:pt x="3228236" y="571900"/>
                </a:lnTo>
                <a:lnTo>
                  <a:pt x="3278446" y="565221"/>
                </a:lnTo>
                <a:lnTo>
                  <a:pt x="3328652" y="558242"/>
                </a:lnTo>
                <a:lnTo>
                  <a:pt x="3378832" y="550936"/>
                </a:lnTo>
                <a:lnTo>
                  <a:pt x="3428963" y="543275"/>
                </a:lnTo>
                <a:lnTo>
                  <a:pt x="3479025" y="535231"/>
                </a:lnTo>
                <a:lnTo>
                  <a:pt x="3528993" y="526775"/>
                </a:lnTo>
                <a:lnTo>
                  <a:pt x="3578847" y="517879"/>
                </a:lnTo>
                <a:lnTo>
                  <a:pt x="3628565" y="508515"/>
                </a:lnTo>
                <a:lnTo>
                  <a:pt x="3678123" y="498655"/>
                </a:lnTo>
                <a:lnTo>
                  <a:pt x="3727501" y="488271"/>
                </a:lnTo>
                <a:lnTo>
                  <a:pt x="3776675" y="477334"/>
                </a:lnTo>
                <a:lnTo>
                  <a:pt x="3825624" y="465817"/>
                </a:lnTo>
                <a:lnTo>
                  <a:pt x="3874326" y="453691"/>
                </a:lnTo>
                <a:lnTo>
                  <a:pt x="3922759" y="440928"/>
                </a:lnTo>
                <a:lnTo>
                  <a:pt x="3970899" y="427500"/>
                </a:lnTo>
                <a:lnTo>
                  <a:pt x="4018727" y="413379"/>
                </a:lnTo>
                <a:lnTo>
                  <a:pt x="4066218" y="398536"/>
                </a:lnTo>
                <a:lnTo>
                  <a:pt x="4113352" y="382943"/>
                </a:lnTo>
                <a:lnTo>
                  <a:pt x="4160105" y="366573"/>
                </a:lnTo>
                <a:lnTo>
                  <a:pt x="4206457" y="349397"/>
                </a:lnTo>
                <a:lnTo>
                  <a:pt x="4252384" y="331387"/>
                </a:lnTo>
                <a:lnTo>
                  <a:pt x="4297865" y="312515"/>
                </a:lnTo>
                <a:lnTo>
                  <a:pt x="4342878" y="292752"/>
                </a:lnTo>
                <a:lnTo>
                  <a:pt x="4387399" y="272071"/>
                </a:lnTo>
                <a:lnTo>
                  <a:pt x="4431408" y="250442"/>
                </a:lnTo>
                <a:lnTo>
                  <a:pt x="4474883" y="227839"/>
                </a:lnTo>
                <a:lnTo>
                  <a:pt x="4517800" y="204233"/>
                </a:lnTo>
                <a:lnTo>
                  <a:pt x="4560138" y="179596"/>
                </a:lnTo>
                <a:lnTo>
                  <a:pt x="4601876" y="153899"/>
                </a:lnTo>
                <a:lnTo>
                  <a:pt x="4642989" y="127114"/>
                </a:lnTo>
                <a:lnTo>
                  <a:pt x="4683458" y="99214"/>
                </a:lnTo>
                <a:lnTo>
                  <a:pt x="4723259" y="70170"/>
                </a:lnTo>
                <a:lnTo>
                  <a:pt x="4762370" y="39954"/>
                </a:lnTo>
                <a:lnTo>
                  <a:pt x="4800770" y="8537"/>
                </a:lnTo>
                <a:lnTo>
                  <a:pt x="4810215" y="0"/>
                </a:lnTo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100" name="object 100"/>
          <p:cNvSpPr/>
          <p:nvPr/>
        </p:nvSpPr>
        <p:spPr>
          <a:xfrm>
            <a:off x="7059227" y="5199974"/>
            <a:ext cx="92422" cy="89297"/>
          </a:xfrm>
          <a:custGeom>
            <a:avLst/>
            <a:gdLst/>
            <a:ahLst/>
            <a:cxnLst/>
            <a:rect l="l" t="t" r="r" b="b"/>
            <a:pathLst>
              <a:path w="131445" h="127000">
                <a:moveTo>
                  <a:pt x="131330" y="0"/>
                </a:moveTo>
                <a:lnTo>
                  <a:pt x="0" y="36525"/>
                </a:lnTo>
                <a:lnTo>
                  <a:pt x="81749" y="126974"/>
                </a:lnTo>
                <a:lnTo>
                  <a:pt x="13133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266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188" y="199886"/>
            <a:ext cx="7993062" cy="564818"/>
          </a:xfrm>
          <a:prstGeom prst="rect">
            <a:avLst/>
          </a:prstGeom>
        </p:spPr>
        <p:txBody>
          <a:bodyPr vert="horz" wrap="square" lIns="0" tIns="10716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84"/>
              </a:spcBef>
            </a:pPr>
            <a:r>
              <a:rPr spc="-95" dirty="0"/>
              <a:t>The </a:t>
            </a:r>
            <a:r>
              <a:rPr spc="4" dirty="0"/>
              <a:t>Generation</a:t>
            </a:r>
            <a:r>
              <a:rPr spc="77" dirty="0"/>
              <a:t> </a:t>
            </a:r>
            <a:r>
              <a:rPr spc="-11" dirty="0"/>
              <a:t>Problem</a:t>
            </a:r>
            <a:endParaRPr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1998E35-9704-4CBD-BC3B-780AC446F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We have a model of P(Y|X), how do we use it to  generate a sentence?</a:t>
            </a:r>
          </a:p>
          <a:p>
            <a:r>
              <a:rPr lang="en-US" altLang="zh-CN" dirty="0"/>
              <a:t>Two methods:</a:t>
            </a:r>
          </a:p>
          <a:p>
            <a:pPr lvl="1"/>
            <a:r>
              <a:rPr lang="en-US" altLang="zh-CN" b="1" dirty="0"/>
              <a:t>Sampling: </a:t>
            </a:r>
            <a:r>
              <a:rPr lang="en-US" altLang="zh-CN" dirty="0"/>
              <a:t>Try to generate a random sentence  according to the probability distribution.</a:t>
            </a:r>
          </a:p>
          <a:p>
            <a:pPr lvl="1"/>
            <a:r>
              <a:rPr lang="en-US" altLang="zh-CN" b="1" dirty="0"/>
              <a:t>Argmax: </a:t>
            </a:r>
            <a:r>
              <a:rPr lang="en-US" altLang="zh-CN" dirty="0"/>
              <a:t>Try to generate the sentence with the highest probability.</a:t>
            </a:r>
          </a:p>
          <a:p>
            <a:pPr lvl="1"/>
            <a:endParaRPr lang="en-US" altLang="zh-CN" dirty="0"/>
          </a:p>
          <a:p>
            <a:r>
              <a:rPr lang="en-US" altLang="zh-CN" spc="32" dirty="0"/>
              <a:t>Ancestral</a:t>
            </a:r>
            <a:r>
              <a:rPr lang="en-US" altLang="zh-CN" spc="-25" dirty="0"/>
              <a:t> </a:t>
            </a:r>
            <a:r>
              <a:rPr lang="en-US" altLang="zh-CN" spc="35" dirty="0"/>
              <a:t>Sampling</a:t>
            </a:r>
          </a:p>
          <a:p>
            <a:pPr lvl="1"/>
            <a:r>
              <a:rPr lang="en-US" altLang="zh-CN" b="1" dirty="0"/>
              <a:t>Randomly generate </a:t>
            </a:r>
            <a:r>
              <a:rPr lang="en-US" altLang="zh-CN" dirty="0"/>
              <a:t>words one-by-one.</a:t>
            </a:r>
          </a:p>
          <a:p>
            <a:pPr lvl="1"/>
            <a:r>
              <a:rPr lang="en-US" altLang="zh-CN" dirty="0"/>
              <a:t>An </a:t>
            </a:r>
            <a:r>
              <a:rPr lang="en-US" altLang="zh-CN" b="1" dirty="0"/>
              <a:t>exact method </a:t>
            </a:r>
            <a:r>
              <a:rPr lang="en-US" altLang="zh-CN" dirty="0"/>
              <a:t>for sampling from P(X), no further  work needed.</a:t>
            </a:r>
          </a:p>
          <a:p>
            <a:pPr lvl="1"/>
            <a:endParaRPr lang="en-US" altLang="zh-CN" dirty="0">
              <a:latin typeface="Arial"/>
              <a:cs typeface="Arial"/>
            </a:endParaRPr>
          </a:p>
          <a:p>
            <a:r>
              <a:rPr lang="en-US" altLang="zh-CN" spc="32" dirty="0"/>
              <a:t>Greedy</a:t>
            </a:r>
            <a:r>
              <a:rPr lang="en-US" altLang="zh-CN" spc="-53" dirty="0"/>
              <a:t> </a:t>
            </a:r>
            <a:r>
              <a:rPr lang="en-US" altLang="zh-CN" spc="-18" dirty="0"/>
              <a:t>Search</a:t>
            </a:r>
            <a:endParaRPr lang="en-US" altLang="zh-CN" dirty="0">
              <a:latin typeface="Arial"/>
              <a:cs typeface="Arial"/>
            </a:endParaRPr>
          </a:p>
          <a:p>
            <a:pPr lvl="1"/>
            <a:r>
              <a:rPr lang="en-US" altLang="zh-CN" dirty="0"/>
              <a:t>One by one, pick the single highest-probability word</a:t>
            </a:r>
          </a:p>
          <a:p>
            <a:pPr lvl="1"/>
            <a:r>
              <a:rPr lang="en-US" altLang="zh-CN" b="1" dirty="0"/>
              <a:t>Not exact</a:t>
            </a:r>
            <a:r>
              <a:rPr lang="en-US" altLang="zh-CN" dirty="0"/>
              <a:t>, real problems:</a:t>
            </a:r>
          </a:p>
          <a:p>
            <a:pPr lvl="2"/>
            <a:r>
              <a:rPr lang="en-US" altLang="zh-CN" dirty="0"/>
              <a:t>Will often generate the “easy” words first</a:t>
            </a:r>
          </a:p>
          <a:p>
            <a:pPr lvl="2"/>
            <a:r>
              <a:rPr lang="en-US" altLang="zh-CN" dirty="0"/>
              <a:t>Will prefer multiple common words to one rare word</a:t>
            </a:r>
          </a:p>
          <a:p>
            <a:pPr lvl="1"/>
            <a:endParaRPr lang="zh-CN" altLang="en-US" dirty="0"/>
          </a:p>
        </p:txBody>
      </p:sp>
      <p:sp>
        <p:nvSpPr>
          <p:cNvPr id="8" name="object 7">
            <a:extLst>
              <a:ext uri="{FF2B5EF4-FFF2-40B4-BE49-F238E27FC236}">
                <a16:creationId xmlns:a16="http://schemas.microsoft.com/office/drawing/2014/main" id="{90134A5F-8FEF-4BE4-AED1-7795B9E5CF22}"/>
              </a:ext>
            </a:extLst>
          </p:cNvPr>
          <p:cNvSpPr txBox="1"/>
          <p:nvPr/>
        </p:nvSpPr>
        <p:spPr>
          <a:xfrm>
            <a:off x="5940152" y="2996952"/>
            <a:ext cx="2520280" cy="588713"/>
          </a:xfrm>
          <a:prstGeom prst="rect">
            <a:avLst/>
          </a:prstGeom>
          <a:ln w="25400">
            <a:solidFill>
              <a:srgbClr val="53585F"/>
            </a:solidFill>
          </a:ln>
        </p:spPr>
        <p:txBody>
          <a:bodyPr vert="horz" wrap="square" lIns="0" tIns="34379" rIns="0" bIns="0" rtlCol="0">
            <a:spAutoFit/>
          </a:bodyPr>
          <a:lstStyle/>
          <a:p>
            <a:pPr marL="48219">
              <a:spcBef>
                <a:spcPts val="270"/>
              </a:spcBef>
            </a:pPr>
            <a:r>
              <a:rPr spc="-4" dirty="0">
                <a:latin typeface="Arial"/>
                <a:cs typeface="Arial"/>
              </a:rPr>
              <a:t>while </a:t>
            </a:r>
            <a:r>
              <a:rPr dirty="0">
                <a:latin typeface="Arial"/>
                <a:cs typeface="Arial"/>
              </a:rPr>
              <a:t>y</a:t>
            </a:r>
            <a:r>
              <a:rPr sz="1600" baseline="-6289" dirty="0">
                <a:latin typeface="Arial"/>
                <a:cs typeface="Arial"/>
              </a:rPr>
              <a:t>j-1 </a:t>
            </a:r>
            <a:r>
              <a:rPr spc="183" dirty="0">
                <a:latin typeface="Arial"/>
                <a:cs typeface="Arial"/>
              </a:rPr>
              <a:t>!=</a:t>
            </a:r>
            <a:r>
              <a:rPr spc="-4" dirty="0">
                <a:latin typeface="Arial"/>
                <a:cs typeface="Arial"/>
              </a:rPr>
              <a:t> </a:t>
            </a:r>
            <a:r>
              <a:rPr spc="105" dirty="0">
                <a:latin typeface="Arial"/>
                <a:cs typeface="Arial"/>
              </a:rPr>
              <a:t>“&lt;/s&gt;”:</a:t>
            </a:r>
            <a:endParaRPr dirty="0">
              <a:latin typeface="Arial"/>
              <a:cs typeface="Arial"/>
            </a:endParaRPr>
          </a:p>
          <a:p>
            <a:pPr marL="246451"/>
            <a:r>
              <a:rPr dirty="0">
                <a:latin typeface="Arial"/>
                <a:cs typeface="Arial"/>
              </a:rPr>
              <a:t>y</a:t>
            </a:r>
            <a:r>
              <a:rPr sz="1600" baseline="-6289" dirty="0">
                <a:latin typeface="Arial"/>
                <a:cs typeface="Arial"/>
              </a:rPr>
              <a:t>j </a:t>
            </a:r>
            <a:r>
              <a:rPr spc="211" dirty="0">
                <a:latin typeface="Arial"/>
                <a:cs typeface="Arial"/>
              </a:rPr>
              <a:t>~ </a:t>
            </a:r>
            <a:r>
              <a:rPr spc="-42" dirty="0">
                <a:latin typeface="Arial"/>
                <a:cs typeface="Arial"/>
              </a:rPr>
              <a:t>P(y</a:t>
            </a:r>
            <a:r>
              <a:rPr sz="1600" spc="-63" baseline="-6289" dirty="0">
                <a:latin typeface="Arial"/>
                <a:cs typeface="Arial"/>
              </a:rPr>
              <a:t>j </a:t>
            </a:r>
            <a:r>
              <a:rPr spc="-109" dirty="0">
                <a:latin typeface="Arial"/>
                <a:cs typeface="Arial"/>
              </a:rPr>
              <a:t>| </a:t>
            </a:r>
            <a:r>
              <a:rPr spc="-80" dirty="0">
                <a:latin typeface="Arial"/>
                <a:cs typeface="Arial"/>
              </a:rPr>
              <a:t>X, </a:t>
            </a:r>
            <a:r>
              <a:rPr dirty="0">
                <a:latin typeface="Arial"/>
                <a:cs typeface="Arial"/>
              </a:rPr>
              <a:t>y</a:t>
            </a:r>
            <a:r>
              <a:rPr sz="1600" baseline="-6289" dirty="0">
                <a:latin typeface="Arial"/>
                <a:cs typeface="Arial"/>
              </a:rPr>
              <a:t>1</a:t>
            </a:r>
            <a:r>
              <a:rPr dirty="0">
                <a:latin typeface="Arial"/>
                <a:cs typeface="Arial"/>
              </a:rPr>
              <a:t>, …,</a:t>
            </a:r>
            <a:r>
              <a:rPr spc="7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y</a:t>
            </a:r>
            <a:r>
              <a:rPr sz="1600" baseline="-6289" dirty="0">
                <a:latin typeface="Arial"/>
                <a:cs typeface="Arial"/>
              </a:rPr>
              <a:t>j-1</a:t>
            </a:r>
            <a:r>
              <a:rPr dirty="0">
                <a:latin typeface="Arial"/>
                <a:cs typeface="Arial"/>
              </a:rPr>
              <a:t>)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Sampling-based decoding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Pure sampling</a:t>
                </a:r>
              </a:p>
              <a:p>
                <a:pPr lvl="1"/>
                <a:r>
                  <a:rPr lang="en-US" altLang="zh-CN" dirty="0"/>
                  <a:t>On each step t, randomly sample from the probability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to obtain your next word.</a:t>
                </a:r>
              </a:p>
              <a:p>
                <a:pPr lvl="1"/>
                <a:r>
                  <a:rPr lang="en-US" altLang="zh-CN" dirty="0"/>
                  <a:t>Like greedy decoding, but sample instead of argmax.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Top-n sampling*</a:t>
                </a:r>
              </a:p>
              <a:p>
                <a:pPr lvl="1"/>
                <a:r>
                  <a:rPr lang="en-US" altLang="zh-CN" dirty="0"/>
                  <a:t>On each step t, randomly sample from Pt, restricted to just the top-n most probable words</a:t>
                </a:r>
              </a:p>
              <a:p>
                <a:pPr lvl="1"/>
                <a:r>
                  <a:rPr lang="en-US" altLang="zh-CN" dirty="0"/>
                  <a:t>Like pure sampling, but truncate the probability distribution</a:t>
                </a:r>
              </a:p>
              <a:p>
                <a:pPr lvl="1"/>
                <a:r>
                  <a:rPr lang="en-US" altLang="zh-CN" dirty="0"/>
                  <a:t>n=1 is greedy search, n=V is pure sampling</a:t>
                </a:r>
              </a:p>
              <a:p>
                <a:pPr lvl="1"/>
                <a:r>
                  <a:rPr lang="en-US" altLang="zh-CN" dirty="0"/>
                  <a:t>Increase n to get more diverse/risky output</a:t>
                </a:r>
              </a:p>
              <a:p>
                <a:pPr lvl="1"/>
                <a:r>
                  <a:rPr lang="en-US" altLang="zh-CN" dirty="0"/>
                  <a:t>Decrease n to get more generic/safe output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86" t="-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9482A-3D2D-4244-B45B-4D0BCC81DD2A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7753296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Greedy decoding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simple algorithm</a:t>
            </a:r>
          </a:p>
          <a:p>
            <a:r>
              <a:rPr lang="en-US" altLang="zh-CN" dirty="0"/>
              <a:t>On each step, take the most probable word (i.e. argmax)</a:t>
            </a:r>
          </a:p>
          <a:p>
            <a:r>
              <a:rPr lang="en-US" altLang="zh-CN" dirty="0"/>
              <a:t>Use that as the next word, and feed it as input on the next step</a:t>
            </a:r>
          </a:p>
          <a:p>
            <a:r>
              <a:rPr lang="en-US" altLang="zh-CN" dirty="0"/>
              <a:t>Keep going until you produce &lt;END&gt; (or reach some max length)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Due to lack of backtracking, output can be poor</a:t>
            </a:r>
          </a:p>
          <a:p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9482A-3D2D-4244-B45B-4D0BCC81DD2A}" type="slidenum">
              <a:rPr lang="en-US" altLang="zh-CN" smtClean="0"/>
              <a:pPr/>
              <a:t>27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675A9A-59D0-4052-BD4C-6324DCF21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129" y="2636912"/>
            <a:ext cx="4011180" cy="249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25446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Beam search decoding(1)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search algorithm which aims to find a high-probability sequence (not necessarily the optimal sequence, though) by tracking multiple possible sequences at once.</a:t>
            </a:r>
          </a:p>
          <a:p>
            <a:r>
              <a:rPr lang="en-US" altLang="zh-CN" dirty="0"/>
              <a:t>Core idea: On each step of decoder, keep track of the </a:t>
            </a:r>
            <a:r>
              <a:rPr lang="en-US" altLang="zh-CN" i="1" dirty="0"/>
              <a:t>k </a:t>
            </a:r>
            <a:r>
              <a:rPr lang="en-US" altLang="zh-CN" dirty="0"/>
              <a:t>most probable partial sequences (which we call </a:t>
            </a:r>
            <a:r>
              <a:rPr lang="en-US" altLang="zh-CN" i="1" dirty="0"/>
              <a:t>hypotheses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i="1" dirty="0"/>
              <a:t>k </a:t>
            </a:r>
            <a:r>
              <a:rPr lang="en-US" altLang="zh-CN" dirty="0"/>
              <a:t>is the beam size</a:t>
            </a:r>
          </a:p>
          <a:p>
            <a:r>
              <a:rPr lang="en-US" altLang="zh-CN" dirty="0"/>
              <a:t>After you reach some stopping criterion, choose the sequence with the highest probability (factoring in some adjustment for length)</a:t>
            </a:r>
            <a:endParaRPr lang="en-US" altLang="zh-TW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F80F7AF-4A15-4E3E-A2D2-968FFE46F714}"/>
              </a:ext>
            </a:extLst>
          </p:cNvPr>
          <p:cNvSpPr/>
          <p:nvPr/>
        </p:nvSpPr>
        <p:spPr>
          <a:xfrm>
            <a:off x="2699792" y="3692181"/>
            <a:ext cx="3456384" cy="27459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</p:spTree>
    <p:extLst>
      <p:ext uri="{BB962C8B-B14F-4D97-AF65-F5344CB8AC3E}">
        <p14:creationId xmlns:p14="http://schemas.microsoft.com/office/powerpoint/2010/main" val="2771994854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Changing beam size k?(1)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Small k has similar problems to greedy decoding (k=1)</a:t>
            </a:r>
          </a:p>
          <a:p>
            <a:pPr lvl="1"/>
            <a:r>
              <a:rPr lang="en-US" altLang="zh-CN" dirty="0"/>
              <a:t>Ungrammatical, unnatural, nonsensical, incorrect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Larger k means you consider more hypotheses</a:t>
            </a:r>
          </a:p>
          <a:p>
            <a:pPr lvl="1"/>
            <a:r>
              <a:rPr lang="en-US" altLang="zh-CN" dirty="0"/>
              <a:t>Increasing k reduces some of the problems above</a:t>
            </a:r>
          </a:p>
          <a:p>
            <a:pPr lvl="1"/>
            <a:r>
              <a:rPr lang="en-US" altLang="zh-CN" dirty="0"/>
              <a:t>Larger k is more computationally expensive</a:t>
            </a:r>
          </a:p>
          <a:p>
            <a:pPr lvl="1"/>
            <a:r>
              <a:rPr lang="en-US" altLang="zh-CN" dirty="0"/>
              <a:t>But increasing k can introduce other problems:</a:t>
            </a:r>
          </a:p>
          <a:p>
            <a:pPr lvl="2"/>
            <a:r>
              <a:rPr lang="en-US" altLang="zh-CN" dirty="0"/>
              <a:t>For NMT, increasing k too much decreases BLEU score (Tu et al, </a:t>
            </a:r>
            <a:r>
              <a:rPr lang="en-US" altLang="zh-CN" dirty="0" err="1"/>
              <a:t>Koehnet</a:t>
            </a:r>
            <a:r>
              <a:rPr lang="en-US" altLang="zh-CN" dirty="0"/>
              <a:t> al). This is primarily because large-k beam search produces too short translations (even with score normalization!)</a:t>
            </a:r>
          </a:p>
          <a:p>
            <a:pPr lvl="2"/>
            <a:r>
              <a:rPr lang="en-US" altLang="zh-CN" dirty="0"/>
              <a:t>In open-ended tasks like chit-chat dialogue, large k can make output more generic (see next slide)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9482A-3D2D-4244-B45B-4D0BCC81DD2A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2374450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Generative Models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6E8310D-D7B8-4A46-8C9C-D0F3E0E31C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500" y="1562270"/>
            <a:ext cx="8001000" cy="3733460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03776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Changing beam size k?(2)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060BD9A-A1CC-424D-95C9-2A88E9979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8275" y="1100931"/>
            <a:ext cx="6257925" cy="5181600"/>
          </a:xfr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9482A-3D2D-4244-B45B-4D0BCC81DD2A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0260278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Softmax temperature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On timestep </a:t>
                </a:r>
                <a:r>
                  <a:rPr lang="en-US" altLang="zh-CN" i="1" dirty="0"/>
                  <a:t>t</a:t>
                </a:r>
                <a:r>
                  <a:rPr lang="en-US" altLang="zh-CN" dirty="0"/>
                  <a:t>, the LM computes a prob </a:t>
                </a:r>
                <a:r>
                  <a:rPr lang="en-US" altLang="zh-CN" dirty="0" err="1"/>
                  <a:t>dist</a:t>
                </a:r>
                <a:r>
                  <a:rPr lang="en-US" altLang="zh-CN" dirty="0"/>
                  <a:t> </a:t>
                </a:r>
                <a:r>
                  <a:rPr lang="en-US" altLang="zh-CN" i="1" dirty="0"/>
                  <a:t>P</a:t>
                </a:r>
                <a:r>
                  <a:rPr lang="en-US" altLang="zh-CN" i="1" baseline="-25000" dirty="0"/>
                  <a:t>t</a:t>
                </a:r>
                <a:r>
                  <a:rPr lang="en-US" altLang="zh-CN" dirty="0"/>
                  <a:t> by applying the softmax function to a vector of scores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9"/>
                                    </m:r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r>
                                <m:rPr>
                                  <m:sty m:val="p"/>
                                </m:rPr>
                                <a:rPr lang="en-US" altLang="zh-TW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altLang="zh-TW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</m:sSub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altLang="zh-TW" b="0" dirty="0"/>
              </a:p>
              <a:p>
                <a:r>
                  <a:rPr lang="en-US" altLang="zh-CN" dirty="0"/>
                  <a:t>You can apply a </a:t>
                </a:r>
                <a:r>
                  <a:rPr lang="en-US" altLang="zh-CN" i="1" dirty="0"/>
                  <a:t>temperature hyperparameter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CN" dirty="0"/>
                  <a:t> to the softmax: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TW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⁡(</m:t>
                        </m:r>
                        <m:sSub>
                          <m:sSub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brk m:alnAt="9"/>
                                  </m:r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altLang="zh-TW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den>
                    </m:f>
                  </m:oMath>
                </a14:m>
                <a:endParaRPr lang="en-US" altLang="zh-TW" dirty="0"/>
              </a:p>
              <a:p>
                <a:r>
                  <a:rPr lang="en-US" altLang="zh-CN" dirty="0"/>
                  <a:t>Raise the temperature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becomes more uniform</a:t>
                </a:r>
              </a:p>
              <a:p>
                <a:pPr lvl="1"/>
                <a:r>
                  <a:rPr lang="en-US" altLang="zh-CN" dirty="0"/>
                  <a:t>Thus more diverse output (probability is spread around vocab)</a:t>
                </a:r>
              </a:p>
              <a:p>
                <a:r>
                  <a:rPr lang="en-US" altLang="zh-CN" dirty="0"/>
                  <a:t>Lower the temperature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becomes more spiky</a:t>
                </a:r>
              </a:p>
              <a:p>
                <a:pPr lvl="1"/>
                <a:r>
                  <a:rPr lang="en-US" altLang="zh-CN" dirty="0"/>
                  <a:t>Thus less diverse output (probability is concentrated on top words)</a:t>
                </a:r>
              </a:p>
              <a:p>
                <a:r>
                  <a:rPr lang="en-US" altLang="zh-CN" b="1" dirty="0"/>
                  <a:t>Note: softmax temperature is not a decoding algorithm!</a:t>
                </a:r>
              </a:p>
              <a:p>
                <a:r>
                  <a:rPr lang="en-US" altLang="zh-CN" dirty="0"/>
                  <a:t>It’s a technique you can apply at test time, in conjunction with a decoding algorithm (such as beam search or sampling)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86" t="-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999301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Decoding algorithms: in summary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Greedy decoding </a:t>
            </a:r>
            <a:r>
              <a:rPr lang="en-US" altLang="zh-CN" dirty="0"/>
              <a:t>is a simple method; gives low quality output</a:t>
            </a:r>
          </a:p>
          <a:p>
            <a:endParaRPr lang="en-US" altLang="zh-CN" b="1" dirty="0"/>
          </a:p>
          <a:p>
            <a:r>
              <a:rPr lang="en-US" altLang="zh-CN" b="1" dirty="0"/>
              <a:t>Beam search </a:t>
            </a:r>
            <a:r>
              <a:rPr lang="en-US" altLang="zh-CN" dirty="0"/>
              <a:t>(especially with high beam size) searches for high probability output</a:t>
            </a:r>
          </a:p>
          <a:p>
            <a:pPr lvl="1"/>
            <a:r>
              <a:rPr lang="en-US" altLang="zh-CN" dirty="0"/>
              <a:t>Delivers better quality than greedy, but if beam size is too high, can return high-probability but unsuitable output (e.g. generic, short)</a:t>
            </a:r>
          </a:p>
          <a:p>
            <a:endParaRPr lang="en-US" altLang="zh-CN" b="1" dirty="0"/>
          </a:p>
          <a:p>
            <a:r>
              <a:rPr lang="en-US" altLang="zh-CN" b="1" dirty="0"/>
              <a:t>Sampling methods </a:t>
            </a:r>
            <a:r>
              <a:rPr lang="en-US" altLang="zh-CN" dirty="0"/>
              <a:t>are a way to get more diversity and randomness</a:t>
            </a:r>
          </a:p>
          <a:p>
            <a:pPr lvl="1"/>
            <a:r>
              <a:rPr lang="en-US" altLang="zh-CN" dirty="0"/>
              <a:t>Good for open-ended / creative generation (poetry, stories)</a:t>
            </a:r>
          </a:p>
          <a:p>
            <a:pPr lvl="1"/>
            <a:r>
              <a:rPr lang="en-US" altLang="zh-CN" dirty="0"/>
              <a:t>Top-n sampling allows you to control diversity</a:t>
            </a:r>
          </a:p>
          <a:p>
            <a:endParaRPr lang="en-US" altLang="zh-CN" b="1" dirty="0"/>
          </a:p>
          <a:p>
            <a:r>
              <a:rPr lang="en-US" altLang="zh-CN" b="1" dirty="0" err="1"/>
              <a:t>Softmax</a:t>
            </a:r>
            <a:r>
              <a:rPr lang="en-US" altLang="zh-CN" b="1" dirty="0"/>
              <a:t> temperature </a:t>
            </a:r>
            <a:r>
              <a:rPr lang="en-US" altLang="zh-CN" dirty="0"/>
              <a:t>is another way to control diversity</a:t>
            </a:r>
          </a:p>
          <a:p>
            <a:pPr lvl="1"/>
            <a:r>
              <a:rPr lang="en-US" altLang="zh-CN" dirty="0"/>
              <a:t>It’s not a decoding algorithm! It's a technique that can be applied alongside any decoding algorithm.</a:t>
            </a:r>
            <a:endParaRPr lang="en-US" altLang="zh-TW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572875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3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70"/>
              </a:spcBef>
            </a:pPr>
            <a:r>
              <a:rPr spc="28" dirty="0"/>
              <a:t>Ensembling</a:t>
            </a:r>
            <a:endParaRPr dirty="0"/>
          </a:p>
        </p:txBody>
      </p:sp>
      <p:sp>
        <p:nvSpPr>
          <p:cNvPr id="84" name="内容占位符 83">
            <a:extLst>
              <a:ext uri="{FF2B5EF4-FFF2-40B4-BE49-F238E27FC236}">
                <a16:creationId xmlns:a16="http://schemas.microsoft.com/office/drawing/2014/main" id="{8C12E514-AF42-4ADD-BFA8-76C0623189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pc="18" dirty="0">
                <a:latin typeface="Arial"/>
                <a:cs typeface="Arial"/>
              </a:rPr>
              <a:t>Combine </a:t>
            </a:r>
            <a:r>
              <a:rPr lang="en-US" altLang="zh-CN" spc="32" dirty="0">
                <a:latin typeface="Arial"/>
                <a:cs typeface="Arial"/>
              </a:rPr>
              <a:t>predictions </a:t>
            </a:r>
            <a:r>
              <a:rPr lang="en-US" altLang="zh-CN" spc="-14" dirty="0">
                <a:latin typeface="Arial"/>
                <a:cs typeface="Arial"/>
              </a:rPr>
              <a:t>from </a:t>
            </a:r>
            <a:r>
              <a:rPr lang="en-US" altLang="zh-CN" spc="14" dirty="0">
                <a:latin typeface="Arial"/>
                <a:cs typeface="Arial"/>
              </a:rPr>
              <a:t>multiple</a:t>
            </a:r>
            <a:r>
              <a:rPr lang="en-US" altLang="zh-CN" spc="-25" dirty="0">
                <a:latin typeface="Arial"/>
                <a:cs typeface="Arial"/>
              </a:rPr>
              <a:t> </a:t>
            </a:r>
            <a:r>
              <a:rPr lang="en-US" altLang="zh-CN" spc="21" dirty="0">
                <a:latin typeface="Arial"/>
                <a:cs typeface="Arial"/>
              </a:rPr>
              <a:t>models</a:t>
            </a:r>
            <a:endParaRPr lang="en-US" altLang="zh-CN" dirty="0">
              <a:latin typeface="Arial"/>
              <a:cs typeface="Arial"/>
            </a:endParaRPr>
          </a:p>
          <a:p>
            <a:endParaRPr lang="zh-CN" alt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921945" y="4399689"/>
            <a:ext cx="5674816" cy="871166"/>
          </a:xfrm>
          <a:prstGeom prst="rect">
            <a:avLst/>
          </a:prstGeom>
        </p:spPr>
        <p:txBody>
          <a:bodyPr vert="horz" wrap="square" lIns="0" tIns="163860" rIns="0" bIns="0" rtlCol="0">
            <a:spAutoFit/>
          </a:bodyPr>
          <a:lstStyle/>
          <a:p>
            <a:pPr marL="8929">
              <a:spcBef>
                <a:spcPts val="1290"/>
              </a:spcBef>
            </a:pPr>
            <a:r>
              <a:rPr sz="1793" spc="-49" dirty="0">
                <a:latin typeface="Arial"/>
                <a:cs typeface="Arial"/>
              </a:rPr>
              <a:t>Why?</a:t>
            </a:r>
            <a:endParaRPr sz="1793">
              <a:latin typeface="Arial"/>
              <a:cs typeface="Arial"/>
            </a:endParaRPr>
          </a:p>
          <a:p>
            <a:pPr marL="321457" indent="-223234">
              <a:spcBef>
                <a:spcPts val="1223"/>
              </a:spcBef>
              <a:buSzPct val="74509"/>
              <a:buChar char="•"/>
              <a:tabLst>
                <a:tab pos="321011" algn="l"/>
                <a:tab pos="321457" algn="l"/>
              </a:tabLst>
            </a:pPr>
            <a:r>
              <a:rPr sz="1793" spc="11" dirty="0">
                <a:latin typeface="Arial"/>
                <a:cs typeface="Arial"/>
              </a:rPr>
              <a:t>Multiple </a:t>
            </a:r>
            <a:r>
              <a:rPr sz="1793" spc="18" dirty="0">
                <a:latin typeface="Arial"/>
                <a:cs typeface="Arial"/>
              </a:rPr>
              <a:t>models </a:t>
            </a:r>
            <a:r>
              <a:rPr sz="1793" dirty="0">
                <a:latin typeface="Arial"/>
                <a:cs typeface="Arial"/>
              </a:rPr>
              <a:t>make somewhat </a:t>
            </a:r>
            <a:r>
              <a:rPr sz="1793" spc="14" dirty="0">
                <a:latin typeface="Arial"/>
                <a:cs typeface="Arial"/>
              </a:rPr>
              <a:t>uncorrelated</a:t>
            </a:r>
            <a:r>
              <a:rPr sz="1793" spc="-4" dirty="0">
                <a:latin typeface="Arial"/>
                <a:cs typeface="Arial"/>
              </a:rPr>
              <a:t> </a:t>
            </a:r>
            <a:r>
              <a:rPr sz="1793" spc="-7" dirty="0">
                <a:latin typeface="Arial"/>
                <a:cs typeface="Arial"/>
              </a:rPr>
              <a:t>errors</a:t>
            </a:r>
            <a:endParaRPr sz="1793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1242" y="5256939"/>
            <a:ext cx="7362081" cy="871166"/>
          </a:xfrm>
          <a:prstGeom prst="rect">
            <a:avLst/>
          </a:prstGeom>
        </p:spPr>
        <p:txBody>
          <a:bodyPr vert="horz" wrap="square" lIns="0" tIns="163860" rIns="0" bIns="0" rtlCol="0">
            <a:spAutoFit/>
          </a:bodyPr>
          <a:lstStyle/>
          <a:p>
            <a:pPr marL="232164" indent="-223234">
              <a:spcBef>
                <a:spcPts val="1290"/>
              </a:spcBef>
              <a:buSzPct val="74509"/>
              <a:buChar char="•"/>
              <a:tabLst>
                <a:tab pos="231717" algn="l"/>
                <a:tab pos="232164" algn="l"/>
              </a:tabLst>
            </a:pPr>
            <a:r>
              <a:rPr sz="1793" spc="18" dirty="0">
                <a:latin typeface="Arial"/>
                <a:cs typeface="Arial"/>
              </a:rPr>
              <a:t>Models </a:t>
            </a:r>
            <a:r>
              <a:rPr sz="1793" spc="25" dirty="0">
                <a:latin typeface="Arial"/>
                <a:cs typeface="Arial"/>
              </a:rPr>
              <a:t>tend </a:t>
            </a:r>
            <a:r>
              <a:rPr sz="1793" dirty="0">
                <a:latin typeface="Arial"/>
                <a:cs typeface="Arial"/>
              </a:rPr>
              <a:t>to </a:t>
            </a:r>
            <a:r>
              <a:rPr sz="1793" spc="49" dirty="0">
                <a:latin typeface="Arial"/>
                <a:cs typeface="Arial"/>
              </a:rPr>
              <a:t>be </a:t>
            </a:r>
            <a:r>
              <a:rPr sz="1793" spc="-7" dirty="0">
                <a:latin typeface="Arial"/>
                <a:cs typeface="Arial"/>
              </a:rPr>
              <a:t>more </a:t>
            </a:r>
            <a:r>
              <a:rPr sz="1793" spc="14" dirty="0">
                <a:latin typeface="Arial"/>
                <a:cs typeface="Arial"/>
              </a:rPr>
              <a:t>uncertain </a:t>
            </a:r>
            <a:r>
              <a:rPr sz="1793" dirty="0">
                <a:latin typeface="Arial"/>
                <a:cs typeface="Arial"/>
              </a:rPr>
              <a:t>when they </a:t>
            </a:r>
            <a:r>
              <a:rPr sz="1793" spc="-11" dirty="0">
                <a:latin typeface="Arial"/>
                <a:cs typeface="Arial"/>
              </a:rPr>
              <a:t>are </a:t>
            </a:r>
            <a:r>
              <a:rPr sz="1793" spc="21" dirty="0">
                <a:latin typeface="Arial"/>
                <a:cs typeface="Arial"/>
              </a:rPr>
              <a:t>about </a:t>
            </a:r>
            <a:r>
              <a:rPr sz="1793" dirty="0">
                <a:latin typeface="Arial"/>
                <a:cs typeface="Arial"/>
              </a:rPr>
              <a:t>to make</a:t>
            </a:r>
            <a:r>
              <a:rPr sz="1793" spc="-84" dirty="0">
                <a:latin typeface="Arial"/>
                <a:cs typeface="Arial"/>
              </a:rPr>
              <a:t> </a:t>
            </a:r>
            <a:r>
              <a:rPr sz="1793" spc="-7" dirty="0">
                <a:latin typeface="Arial"/>
                <a:cs typeface="Arial"/>
              </a:rPr>
              <a:t>errors</a:t>
            </a:r>
            <a:endParaRPr sz="1793" dirty="0">
              <a:latin typeface="Arial"/>
              <a:cs typeface="Arial"/>
            </a:endParaRPr>
          </a:p>
          <a:p>
            <a:pPr marL="232164" indent="-223234">
              <a:spcBef>
                <a:spcPts val="1223"/>
              </a:spcBef>
              <a:buSzPct val="74509"/>
              <a:buChar char="•"/>
              <a:tabLst>
                <a:tab pos="231717" algn="l"/>
                <a:tab pos="232164" algn="l"/>
              </a:tabLst>
            </a:pPr>
            <a:r>
              <a:rPr sz="1793" spc="-14" dirty="0">
                <a:latin typeface="Arial"/>
                <a:cs typeface="Arial"/>
              </a:rPr>
              <a:t>Smooths </a:t>
            </a:r>
            <a:r>
              <a:rPr sz="1793" dirty="0">
                <a:latin typeface="Arial"/>
                <a:cs typeface="Arial"/>
              </a:rPr>
              <a:t>over </a:t>
            </a:r>
            <a:r>
              <a:rPr sz="1793" spc="14" dirty="0">
                <a:latin typeface="Arial"/>
                <a:cs typeface="Arial"/>
              </a:rPr>
              <a:t>idiosyncrasies </a:t>
            </a:r>
            <a:r>
              <a:rPr sz="1793" dirty="0">
                <a:latin typeface="Arial"/>
                <a:cs typeface="Arial"/>
              </a:rPr>
              <a:t>of the</a:t>
            </a:r>
            <a:r>
              <a:rPr sz="1793" spc="-4" dirty="0">
                <a:latin typeface="Arial"/>
                <a:cs typeface="Arial"/>
              </a:rPr>
              <a:t> </a:t>
            </a:r>
            <a:r>
              <a:rPr sz="1793" spc="21" dirty="0">
                <a:latin typeface="Arial"/>
                <a:cs typeface="Arial"/>
              </a:rPr>
              <a:t>model</a:t>
            </a:r>
            <a:endParaRPr sz="1793" dirty="0">
              <a:latin typeface="Arial"/>
              <a:cs typeface="Arial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2F0E0081-C14F-4D04-82CB-DCD9A84C25D0}"/>
              </a:ext>
            </a:extLst>
          </p:cNvPr>
          <p:cNvGrpSpPr/>
          <p:nvPr/>
        </p:nvGrpSpPr>
        <p:grpSpPr>
          <a:xfrm>
            <a:off x="1068115" y="1497264"/>
            <a:ext cx="6097191" cy="2671635"/>
            <a:chOff x="1009055" y="2088638"/>
            <a:chExt cx="6097191" cy="2671635"/>
          </a:xfrm>
        </p:grpSpPr>
        <p:sp>
          <p:nvSpPr>
            <p:cNvPr id="6" name="object 6"/>
            <p:cNvSpPr/>
            <p:nvPr/>
          </p:nvSpPr>
          <p:spPr>
            <a:xfrm>
              <a:off x="1748343" y="3193524"/>
              <a:ext cx="186630" cy="626864"/>
            </a:xfrm>
            <a:custGeom>
              <a:avLst/>
              <a:gdLst/>
              <a:ahLst/>
              <a:cxnLst/>
              <a:rect l="l" t="t" r="r" b="b"/>
              <a:pathLst>
                <a:path w="265430" h="891539">
                  <a:moveTo>
                    <a:pt x="0" y="0"/>
                  </a:moveTo>
                  <a:lnTo>
                    <a:pt x="265076" y="0"/>
                  </a:lnTo>
                  <a:lnTo>
                    <a:pt x="265076" y="891049"/>
                  </a:lnTo>
                  <a:lnTo>
                    <a:pt x="0" y="89104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" name="object 7"/>
            <p:cNvSpPr/>
            <p:nvPr/>
          </p:nvSpPr>
          <p:spPr>
            <a:xfrm>
              <a:off x="1738137" y="3193861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" name="object 8"/>
            <p:cNvSpPr/>
            <p:nvPr/>
          </p:nvSpPr>
          <p:spPr>
            <a:xfrm>
              <a:off x="1743437" y="3201451"/>
              <a:ext cx="196194" cy="1961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9" name="object 9"/>
            <p:cNvSpPr/>
            <p:nvPr/>
          </p:nvSpPr>
          <p:spPr>
            <a:xfrm>
              <a:off x="1738137" y="3394109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0" name="object 10"/>
            <p:cNvSpPr/>
            <p:nvPr/>
          </p:nvSpPr>
          <p:spPr>
            <a:xfrm>
              <a:off x="1743437" y="3401697"/>
              <a:ext cx="196194" cy="196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1" name="object 11"/>
            <p:cNvSpPr/>
            <p:nvPr/>
          </p:nvSpPr>
          <p:spPr>
            <a:xfrm>
              <a:off x="1738137" y="3594357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2" name="object 12"/>
            <p:cNvSpPr/>
            <p:nvPr/>
          </p:nvSpPr>
          <p:spPr>
            <a:xfrm>
              <a:off x="1743437" y="3601946"/>
              <a:ext cx="196194" cy="19618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3" name="object 13"/>
            <p:cNvSpPr/>
            <p:nvPr/>
          </p:nvSpPr>
          <p:spPr>
            <a:xfrm>
              <a:off x="2668251" y="3060123"/>
              <a:ext cx="551408" cy="266998"/>
            </a:xfrm>
            <a:custGeom>
              <a:avLst/>
              <a:gdLst/>
              <a:ahLst/>
              <a:cxnLst/>
              <a:rect l="l" t="t" r="r" b="b"/>
              <a:pathLst>
                <a:path w="784225" h="379729">
                  <a:moveTo>
                    <a:pt x="783987" y="0"/>
                  </a:moveTo>
                  <a:lnTo>
                    <a:pt x="11430" y="374019"/>
                  </a:lnTo>
                  <a:lnTo>
                    <a:pt x="0" y="379553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4" name="object 14"/>
            <p:cNvSpPr/>
            <p:nvPr/>
          </p:nvSpPr>
          <p:spPr>
            <a:xfrm>
              <a:off x="2599129" y="3284526"/>
              <a:ext cx="95994" cy="77242"/>
            </a:xfrm>
            <a:custGeom>
              <a:avLst/>
              <a:gdLst/>
              <a:ahLst/>
              <a:cxnLst/>
              <a:rect l="l" t="t" r="r" b="b"/>
              <a:pathLst>
                <a:path w="136525" h="109854">
                  <a:moveTo>
                    <a:pt x="83172" y="0"/>
                  </a:moveTo>
                  <a:lnTo>
                    <a:pt x="0" y="108000"/>
                  </a:lnTo>
                  <a:lnTo>
                    <a:pt x="136296" y="109740"/>
                  </a:lnTo>
                  <a:lnTo>
                    <a:pt x="831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5" name="object 15"/>
            <p:cNvSpPr/>
            <p:nvPr/>
          </p:nvSpPr>
          <p:spPr>
            <a:xfrm>
              <a:off x="1914739" y="3506259"/>
              <a:ext cx="1267123" cy="0"/>
            </a:xfrm>
            <a:custGeom>
              <a:avLst/>
              <a:gdLst/>
              <a:ahLst/>
              <a:cxnLst/>
              <a:rect l="l" t="t" r="r" b="b"/>
              <a:pathLst>
                <a:path w="1802129">
                  <a:moveTo>
                    <a:pt x="0" y="0"/>
                  </a:moveTo>
                  <a:lnTo>
                    <a:pt x="1789023" y="0"/>
                  </a:lnTo>
                  <a:lnTo>
                    <a:pt x="180172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6" name="object 16"/>
            <p:cNvSpPr/>
            <p:nvPr/>
          </p:nvSpPr>
          <p:spPr>
            <a:xfrm>
              <a:off x="3172646" y="346339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7" name="object 17"/>
            <p:cNvSpPr/>
            <p:nvPr/>
          </p:nvSpPr>
          <p:spPr>
            <a:xfrm>
              <a:off x="2203293" y="3262988"/>
              <a:ext cx="766614" cy="437555"/>
            </a:xfrm>
            <a:custGeom>
              <a:avLst/>
              <a:gdLst/>
              <a:ahLst/>
              <a:cxnLst/>
              <a:rect l="l" t="t" r="r" b="b"/>
              <a:pathLst>
                <a:path w="1090295" h="622300">
                  <a:moveTo>
                    <a:pt x="798957" y="0"/>
                  </a:moveTo>
                  <a:lnTo>
                    <a:pt x="292506" y="0"/>
                  </a:lnTo>
                  <a:lnTo>
                    <a:pt x="236162" y="223"/>
                  </a:lnTo>
                  <a:lnTo>
                    <a:pt x="191493" y="1784"/>
                  </a:lnTo>
                  <a:lnTo>
                    <a:pt x="120294" y="14274"/>
                  </a:lnTo>
                  <a:lnTo>
                    <a:pt x="85462" y="31476"/>
                  </a:lnTo>
                  <a:lnTo>
                    <a:pt x="55529" y="55532"/>
                  </a:lnTo>
                  <a:lnTo>
                    <a:pt x="31470" y="85467"/>
                  </a:lnTo>
                  <a:lnTo>
                    <a:pt x="14262" y="120307"/>
                  </a:lnTo>
                  <a:lnTo>
                    <a:pt x="1777" y="191495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331088"/>
                  </a:lnTo>
                  <a:lnTo>
                    <a:pt x="222" y="386137"/>
                  </a:lnTo>
                  <a:lnTo>
                    <a:pt x="1782" y="430806"/>
                  </a:lnTo>
                  <a:lnTo>
                    <a:pt x="14262" y="502005"/>
                  </a:lnTo>
                  <a:lnTo>
                    <a:pt x="31470" y="536837"/>
                  </a:lnTo>
                  <a:lnTo>
                    <a:pt x="55529" y="566769"/>
                  </a:lnTo>
                  <a:lnTo>
                    <a:pt x="85462" y="590823"/>
                  </a:lnTo>
                  <a:lnTo>
                    <a:pt x="120294" y="608025"/>
                  </a:lnTo>
                  <a:lnTo>
                    <a:pt x="191331" y="620515"/>
                  </a:lnTo>
                  <a:lnTo>
                    <a:pt x="235615" y="622076"/>
                  </a:lnTo>
                  <a:lnTo>
                    <a:pt x="291211" y="622300"/>
                  </a:lnTo>
                  <a:lnTo>
                    <a:pt x="797661" y="622300"/>
                  </a:lnTo>
                  <a:lnTo>
                    <a:pt x="854005" y="622076"/>
                  </a:lnTo>
                  <a:lnTo>
                    <a:pt x="898674" y="620515"/>
                  </a:lnTo>
                  <a:lnTo>
                    <a:pt x="969873" y="608025"/>
                  </a:lnTo>
                  <a:lnTo>
                    <a:pt x="1004705" y="590823"/>
                  </a:lnTo>
                  <a:lnTo>
                    <a:pt x="1034638" y="566769"/>
                  </a:lnTo>
                  <a:lnTo>
                    <a:pt x="1058697" y="536837"/>
                  </a:lnTo>
                  <a:lnTo>
                    <a:pt x="1075905" y="502005"/>
                  </a:lnTo>
                  <a:lnTo>
                    <a:pt x="1088390" y="430806"/>
                  </a:lnTo>
                  <a:lnTo>
                    <a:pt x="1089945" y="386684"/>
                  </a:lnTo>
                  <a:lnTo>
                    <a:pt x="1090167" y="331088"/>
                  </a:lnTo>
                  <a:lnTo>
                    <a:pt x="1090162" y="291211"/>
                  </a:lnTo>
                  <a:lnTo>
                    <a:pt x="1089945" y="236162"/>
                  </a:lnTo>
                  <a:lnTo>
                    <a:pt x="1088385" y="191495"/>
                  </a:lnTo>
                  <a:lnTo>
                    <a:pt x="1075905" y="120307"/>
                  </a:lnTo>
                  <a:lnTo>
                    <a:pt x="1058697" y="85467"/>
                  </a:lnTo>
                  <a:lnTo>
                    <a:pt x="1034638" y="55532"/>
                  </a:lnTo>
                  <a:lnTo>
                    <a:pt x="1004705" y="31476"/>
                  </a:lnTo>
                  <a:lnTo>
                    <a:pt x="969873" y="14274"/>
                  </a:lnTo>
                  <a:lnTo>
                    <a:pt x="898836" y="1784"/>
                  </a:lnTo>
                  <a:lnTo>
                    <a:pt x="854552" y="223"/>
                  </a:lnTo>
                  <a:lnTo>
                    <a:pt x="798957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8" name="object 18"/>
            <p:cNvSpPr/>
            <p:nvPr/>
          </p:nvSpPr>
          <p:spPr>
            <a:xfrm>
              <a:off x="2203293" y="3262988"/>
              <a:ext cx="766614" cy="437555"/>
            </a:xfrm>
            <a:custGeom>
              <a:avLst/>
              <a:gdLst/>
              <a:ahLst/>
              <a:cxnLst/>
              <a:rect l="l" t="t" r="r" b="b"/>
              <a:pathLst>
                <a:path w="1090295" h="622300">
                  <a:moveTo>
                    <a:pt x="291211" y="0"/>
                  </a:moveTo>
                  <a:lnTo>
                    <a:pt x="798963" y="0"/>
                  </a:lnTo>
                  <a:lnTo>
                    <a:pt x="854558" y="222"/>
                  </a:lnTo>
                  <a:lnTo>
                    <a:pt x="898841" y="1783"/>
                  </a:lnTo>
                  <a:lnTo>
                    <a:pt x="969874" y="14270"/>
                  </a:lnTo>
                  <a:lnTo>
                    <a:pt x="1004708" y="31474"/>
                  </a:lnTo>
                  <a:lnTo>
                    <a:pt x="1034642" y="55532"/>
                  </a:lnTo>
                  <a:lnTo>
                    <a:pt x="1058699" y="85466"/>
                  </a:lnTo>
                  <a:lnTo>
                    <a:pt x="1075903" y="120299"/>
                  </a:lnTo>
                  <a:lnTo>
                    <a:pt x="1088390" y="191494"/>
                  </a:lnTo>
                  <a:lnTo>
                    <a:pt x="1089951" y="236161"/>
                  </a:lnTo>
                  <a:lnTo>
                    <a:pt x="1090174" y="292505"/>
                  </a:lnTo>
                  <a:lnTo>
                    <a:pt x="1090174" y="331089"/>
                  </a:lnTo>
                  <a:lnTo>
                    <a:pt x="1089951" y="386683"/>
                  </a:lnTo>
                  <a:lnTo>
                    <a:pt x="1088390" y="430967"/>
                  </a:lnTo>
                  <a:lnTo>
                    <a:pt x="1075903" y="502000"/>
                  </a:lnTo>
                  <a:lnTo>
                    <a:pt x="1058699" y="536833"/>
                  </a:lnTo>
                  <a:lnTo>
                    <a:pt x="1034642" y="566767"/>
                  </a:lnTo>
                  <a:lnTo>
                    <a:pt x="1004708" y="590825"/>
                  </a:lnTo>
                  <a:lnTo>
                    <a:pt x="969874" y="608029"/>
                  </a:lnTo>
                  <a:lnTo>
                    <a:pt x="898680" y="620516"/>
                  </a:lnTo>
                  <a:lnTo>
                    <a:pt x="854012" y="622077"/>
                  </a:lnTo>
                  <a:lnTo>
                    <a:pt x="797669" y="622300"/>
                  </a:lnTo>
                  <a:lnTo>
                    <a:pt x="291211" y="622300"/>
                  </a:lnTo>
                  <a:lnTo>
                    <a:pt x="235616" y="622077"/>
                  </a:lnTo>
                  <a:lnTo>
                    <a:pt x="191332" y="620516"/>
                  </a:lnTo>
                  <a:lnTo>
                    <a:pt x="120299" y="608029"/>
                  </a:lnTo>
                  <a:lnTo>
                    <a:pt x="85466" y="590825"/>
                  </a:lnTo>
                  <a:lnTo>
                    <a:pt x="55532" y="566767"/>
                  </a:lnTo>
                  <a:lnTo>
                    <a:pt x="31474" y="536833"/>
                  </a:lnTo>
                  <a:lnTo>
                    <a:pt x="14270" y="502000"/>
                  </a:lnTo>
                  <a:lnTo>
                    <a:pt x="1783" y="430805"/>
                  </a:lnTo>
                  <a:lnTo>
                    <a:pt x="222" y="386138"/>
                  </a:lnTo>
                  <a:lnTo>
                    <a:pt x="0" y="329794"/>
                  </a:lnTo>
                  <a:lnTo>
                    <a:pt x="0" y="291211"/>
                  </a:lnTo>
                  <a:lnTo>
                    <a:pt x="222" y="235616"/>
                  </a:lnTo>
                  <a:lnTo>
                    <a:pt x="1783" y="191332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91494" y="1783"/>
                  </a:lnTo>
                  <a:lnTo>
                    <a:pt x="236161" y="222"/>
                  </a:lnTo>
                  <a:lnTo>
                    <a:pt x="292505" y="0"/>
                  </a:lnTo>
                  <a:lnTo>
                    <a:pt x="291211" y="0"/>
                  </a:lnTo>
                  <a:close/>
                </a:path>
              </a:pathLst>
            </a:custGeom>
            <a:ln w="25399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2268141" y="3321844"/>
              <a:ext cx="645170" cy="268640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687" spc="-49" dirty="0">
                  <a:latin typeface="Arial"/>
                  <a:cs typeface="Arial"/>
                </a:rPr>
                <a:t>LSTM</a:t>
              </a:r>
              <a:r>
                <a:rPr sz="1687" spc="-5" baseline="-6944" dirty="0">
                  <a:latin typeface="Arial"/>
                  <a:cs typeface="Arial"/>
                </a:rPr>
                <a:t>1</a:t>
              </a:r>
              <a:endParaRPr sz="1687" baseline="-6944">
                <a:latin typeface="Arial"/>
                <a:cs typeface="Arial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3302109" y="3193524"/>
              <a:ext cx="186630" cy="626864"/>
            </a:xfrm>
            <a:custGeom>
              <a:avLst/>
              <a:gdLst/>
              <a:ahLst/>
              <a:cxnLst/>
              <a:rect l="l" t="t" r="r" b="b"/>
              <a:pathLst>
                <a:path w="265429" h="891539">
                  <a:moveTo>
                    <a:pt x="0" y="0"/>
                  </a:moveTo>
                  <a:lnTo>
                    <a:pt x="265076" y="0"/>
                  </a:lnTo>
                  <a:lnTo>
                    <a:pt x="265076" y="891049"/>
                  </a:lnTo>
                  <a:lnTo>
                    <a:pt x="0" y="89104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1" name="object 21"/>
            <p:cNvSpPr/>
            <p:nvPr/>
          </p:nvSpPr>
          <p:spPr>
            <a:xfrm>
              <a:off x="3291902" y="3193861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2" name="object 22"/>
            <p:cNvSpPr/>
            <p:nvPr/>
          </p:nvSpPr>
          <p:spPr>
            <a:xfrm>
              <a:off x="3297202" y="3201451"/>
              <a:ext cx="196194" cy="1961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3" name="object 23"/>
            <p:cNvSpPr/>
            <p:nvPr/>
          </p:nvSpPr>
          <p:spPr>
            <a:xfrm>
              <a:off x="3291902" y="3394109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4" name="object 24"/>
            <p:cNvSpPr/>
            <p:nvPr/>
          </p:nvSpPr>
          <p:spPr>
            <a:xfrm>
              <a:off x="3297202" y="3401697"/>
              <a:ext cx="196194" cy="196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5" name="object 25"/>
            <p:cNvSpPr/>
            <p:nvPr/>
          </p:nvSpPr>
          <p:spPr>
            <a:xfrm>
              <a:off x="3291902" y="3594357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6" name="object 26"/>
            <p:cNvSpPr/>
            <p:nvPr/>
          </p:nvSpPr>
          <p:spPr>
            <a:xfrm>
              <a:off x="3297202" y="3601946"/>
              <a:ext cx="196194" cy="1961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7" name="object 27"/>
            <p:cNvSpPr/>
            <p:nvPr/>
          </p:nvSpPr>
          <p:spPr>
            <a:xfrm>
              <a:off x="2890692" y="2861007"/>
              <a:ext cx="823764" cy="186630"/>
            </a:xfrm>
            <a:custGeom>
              <a:avLst/>
              <a:gdLst/>
              <a:ahLst/>
              <a:cxnLst/>
              <a:rect l="l" t="t" r="r" b="b"/>
              <a:pathLst>
                <a:path w="1171575" h="265429">
                  <a:moveTo>
                    <a:pt x="0" y="265076"/>
                  </a:moveTo>
                  <a:lnTo>
                    <a:pt x="0" y="0"/>
                  </a:lnTo>
                  <a:lnTo>
                    <a:pt x="1171032" y="0"/>
                  </a:lnTo>
                  <a:lnTo>
                    <a:pt x="1171032" y="265076"/>
                  </a:lnTo>
                  <a:lnTo>
                    <a:pt x="0" y="265076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8" name="object 28"/>
            <p:cNvSpPr/>
            <p:nvPr/>
          </p:nvSpPr>
          <p:spPr>
            <a:xfrm>
              <a:off x="2870669" y="2846005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29" name="object 29"/>
            <p:cNvSpPr/>
            <p:nvPr/>
          </p:nvSpPr>
          <p:spPr>
            <a:xfrm>
              <a:off x="2898623" y="2856093"/>
              <a:ext cx="196188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0" name="object 30"/>
            <p:cNvSpPr/>
            <p:nvPr/>
          </p:nvSpPr>
          <p:spPr>
            <a:xfrm>
              <a:off x="3070917" y="2846005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1" name="object 31"/>
            <p:cNvSpPr/>
            <p:nvPr/>
          </p:nvSpPr>
          <p:spPr>
            <a:xfrm>
              <a:off x="3098865" y="2856093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2" name="object 32"/>
            <p:cNvSpPr/>
            <p:nvPr/>
          </p:nvSpPr>
          <p:spPr>
            <a:xfrm>
              <a:off x="3271156" y="2846005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3" name="object 33"/>
            <p:cNvSpPr/>
            <p:nvPr/>
          </p:nvSpPr>
          <p:spPr>
            <a:xfrm>
              <a:off x="3299113" y="2856093"/>
              <a:ext cx="196185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4" name="object 34"/>
            <p:cNvSpPr/>
            <p:nvPr/>
          </p:nvSpPr>
          <p:spPr>
            <a:xfrm>
              <a:off x="3471405" y="2846005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5" name="object 35"/>
            <p:cNvSpPr/>
            <p:nvPr/>
          </p:nvSpPr>
          <p:spPr>
            <a:xfrm>
              <a:off x="3499352" y="2856093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6" name="object 36"/>
            <p:cNvSpPr/>
            <p:nvPr/>
          </p:nvSpPr>
          <p:spPr>
            <a:xfrm>
              <a:off x="3302377" y="2537585"/>
              <a:ext cx="0" cy="231725"/>
            </a:xfrm>
            <a:custGeom>
              <a:avLst/>
              <a:gdLst/>
              <a:ahLst/>
              <a:cxnLst/>
              <a:rect l="l" t="t" r="r" b="b"/>
              <a:pathLst>
                <a:path h="329564">
                  <a:moveTo>
                    <a:pt x="0" y="0"/>
                  </a:moveTo>
                  <a:lnTo>
                    <a:pt x="0" y="32905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7" name="object 37"/>
            <p:cNvSpPr/>
            <p:nvPr/>
          </p:nvSpPr>
          <p:spPr>
            <a:xfrm>
              <a:off x="3259514" y="276002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0"/>
                  </a:lnTo>
                  <a:lnTo>
                    <a:pt x="60960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8" name="object 38"/>
            <p:cNvSpPr/>
            <p:nvPr/>
          </p:nvSpPr>
          <p:spPr>
            <a:xfrm>
              <a:off x="3386209" y="3812673"/>
              <a:ext cx="1005929" cy="636240"/>
            </a:xfrm>
            <a:custGeom>
              <a:avLst/>
              <a:gdLst/>
              <a:ahLst/>
              <a:cxnLst/>
              <a:rect l="l" t="t" r="r" b="b"/>
              <a:pathLst>
                <a:path w="1430654" h="904875">
                  <a:moveTo>
                    <a:pt x="0" y="0"/>
                  </a:moveTo>
                  <a:lnTo>
                    <a:pt x="1419748" y="897518"/>
                  </a:lnTo>
                  <a:lnTo>
                    <a:pt x="1430483" y="904304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39" name="object 39"/>
            <p:cNvSpPr/>
            <p:nvPr/>
          </p:nvSpPr>
          <p:spPr>
            <a:xfrm>
              <a:off x="4361562" y="4407507"/>
              <a:ext cx="95548" cy="82152"/>
            </a:xfrm>
            <a:custGeom>
              <a:avLst/>
              <a:gdLst/>
              <a:ahLst/>
              <a:cxnLst/>
              <a:rect l="l" t="t" r="r" b="b"/>
              <a:pathLst>
                <a:path w="135889" h="116839">
                  <a:moveTo>
                    <a:pt x="65150" y="0"/>
                  </a:moveTo>
                  <a:lnTo>
                    <a:pt x="0" y="103060"/>
                  </a:lnTo>
                  <a:lnTo>
                    <a:pt x="135635" y="116674"/>
                  </a:lnTo>
                  <a:lnTo>
                    <a:pt x="6515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0" name="object 40"/>
            <p:cNvSpPr/>
            <p:nvPr/>
          </p:nvSpPr>
          <p:spPr>
            <a:xfrm>
              <a:off x="3258246" y="3911426"/>
              <a:ext cx="980480" cy="432197"/>
            </a:xfrm>
            <a:custGeom>
              <a:avLst/>
              <a:gdLst/>
              <a:ahLst/>
              <a:cxnLst/>
              <a:rect l="l" t="t" r="r" b="b"/>
              <a:pathLst>
                <a:path w="1394460" h="614679">
                  <a:moveTo>
                    <a:pt x="1106500" y="0"/>
                  </a:moveTo>
                  <a:lnTo>
                    <a:pt x="288798" y="0"/>
                  </a:lnTo>
                  <a:lnTo>
                    <a:pt x="233170" y="220"/>
                  </a:lnTo>
                  <a:lnTo>
                    <a:pt x="189068" y="1762"/>
                  </a:lnTo>
                  <a:lnTo>
                    <a:pt x="118770" y="14097"/>
                  </a:lnTo>
                  <a:lnTo>
                    <a:pt x="84384" y="31081"/>
                  </a:lnTo>
                  <a:lnTo>
                    <a:pt x="31075" y="84389"/>
                  </a:lnTo>
                  <a:lnTo>
                    <a:pt x="14084" y="118783"/>
                  </a:lnTo>
                  <a:lnTo>
                    <a:pt x="1754" y="189069"/>
                  </a:lnTo>
                  <a:lnTo>
                    <a:pt x="220" y="232634"/>
                  </a:lnTo>
                  <a:lnTo>
                    <a:pt x="0" y="287528"/>
                  </a:lnTo>
                  <a:lnTo>
                    <a:pt x="5" y="326898"/>
                  </a:lnTo>
                  <a:lnTo>
                    <a:pt x="220" y="381248"/>
                  </a:lnTo>
                  <a:lnTo>
                    <a:pt x="1778" y="425510"/>
                  </a:lnTo>
                  <a:lnTo>
                    <a:pt x="14084" y="495642"/>
                  </a:lnTo>
                  <a:lnTo>
                    <a:pt x="31075" y="530036"/>
                  </a:lnTo>
                  <a:lnTo>
                    <a:pt x="84384" y="583344"/>
                  </a:lnTo>
                  <a:lnTo>
                    <a:pt x="118770" y="600329"/>
                  </a:lnTo>
                  <a:lnTo>
                    <a:pt x="188909" y="612652"/>
                  </a:lnTo>
                  <a:lnTo>
                    <a:pt x="232634" y="614193"/>
                  </a:lnTo>
                  <a:lnTo>
                    <a:pt x="287527" y="614413"/>
                  </a:lnTo>
                  <a:lnTo>
                    <a:pt x="1105230" y="614413"/>
                  </a:lnTo>
                  <a:lnTo>
                    <a:pt x="1160857" y="614193"/>
                  </a:lnTo>
                  <a:lnTo>
                    <a:pt x="1204958" y="612652"/>
                  </a:lnTo>
                  <a:lnTo>
                    <a:pt x="1275245" y="600329"/>
                  </a:lnTo>
                  <a:lnTo>
                    <a:pt x="1309638" y="583344"/>
                  </a:lnTo>
                  <a:lnTo>
                    <a:pt x="1362947" y="530036"/>
                  </a:lnTo>
                  <a:lnTo>
                    <a:pt x="1379931" y="495642"/>
                  </a:lnTo>
                  <a:lnTo>
                    <a:pt x="1392271" y="425349"/>
                  </a:lnTo>
                  <a:lnTo>
                    <a:pt x="1393807" y="381789"/>
                  </a:lnTo>
                  <a:lnTo>
                    <a:pt x="1394028" y="326898"/>
                  </a:lnTo>
                  <a:lnTo>
                    <a:pt x="1394023" y="287528"/>
                  </a:lnTo>
                  <a:lnTo>
                    <a:pt x="1393807" y="233170"/>
                  </a:lnTo>
                  <a:lnTo>
                    <a:pt x="1392247" y="188910"/>
                  </a:lnTo>
                  <a:lnTo>
                    <a:pt x="1379931" y="118783"/>
                  </a:lnTo>
                  <a:lnTo>
                    <a:pt x="1362947" y="84389"/>
                  </a:lnTo>
                  <a:lnTo>
                    <a:pt x="1309638" y="31081"/>
                  </a:lnTo>
                  <a:lnTo>
                    <a:pt x="1275245" y="14097"/>
                  </a:lnTo>
                  <a:lnTo>
                    <a:pt x="1205117" y="1762"/>
                  </a:lnTo>
                  <a:lnTo>
                    <a:pt x="1161393" y="220"/>
                  </a:lnTo>
                  <a:lnTo>
                    <a:pt x="1106500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1" name="object 41"/>
            <p:cNvSpPr/>
            <p:nvPr/>
          </p:nvSpPr>
          <p:spPr>
            <a:xfrm>
              <a:off x="3258246" y="3911426"/>
              <a:ext cx="980480" cy="432197"/>
            </a:xfrm>
            <a:custGeom>
              <a:avLst/>
              <a:gdLst/>
              <a:ahLst/>
              <a:cxnLst/>
              <a:rect l="l" t="t" r="r" b="b"/>
              <a:pathLst>
                <a:path w="1394460" h="614679">
                  <a:moveTo>
                    <a:pt x="287521" y="0"/>
                  </a:moveTo>
                  <a:lnTo>
                    <a:pt x="1106502" y="0"/>
                  </a:lnTo>
                  <a:lnTo>
                    <a:pt x="1161393" y="220"/>
                  </a:lnTo>
                  <a:lnTo>
                    <a:pt x="1205114" y="1761"/>
                  </a:lnTo>
                  <a:lnTo>
                    <a:pt x="1275245" y="14089"/>
                  </a:lnTo>
                  <a:lnTo>
                    <a:pt x="1309638" y="31075"/>
                  </a:lnTo>
                  <a:lnTo>
                    <a:pt x="1362947" y="84383"/>
                  </a:lnTo>
                  <a:lnTo>
                    <a:pt x="1379931" y="118775"/>
                  </a:lnTo>
                  <a:lnTo>
                    <a:pt x="1392266" y="189068"/>
                  </a:lnTo>
                  <a:lnTo>
                    <a:pt x="1393807" y="233170"/>
                  </a:lnTo>
                  <a:lnTo>
                    <a:pt x="1394028" y="288800"/>
                  </a:lnTo>
                  <a:lnTo>
                    <a:pt x="1394028" y="326895"/>
                  </a:lnTo>
                  <a:lnTo>
                    <a:pt x="1393807" y="381785"/>
                  </a:lnTo>
                  <a:lnTo>
                    <a:pt x="1392266" y="425508"/>
                  </a:lnTo>
                  <a:lnTo>
                    <a:pt x="1379931" y="495641"/>
                  </a:lnTo>
                  <a:lnTo>
                    <a:pt x="1362947" y="530033"/>
                  </a:lnTo>
                  <a:lnTo>
                    <a:pt x="1309638" y="583340"/>
                  </a:lnTo>
                  <a:lnTo>
                    <a:pt x="1275245" y="600326"/>
                  </a:lnTo>
                  <a:lnTo>
                    <a:pt x="1204954" y="612655"/>
                  </a:lnTo>
                  <a:lnTo>
                    <a:pt x="1160853" y="614196"/>
                  </a:lnTo>
                  <a:lnTo>
                    <a:pt x="1105223" y="614417"/>
                  </a:lnTo>
                  <a:lnTo>
                    <a:pt x="287521" y="614417"/>
                  </a:lnTo>
                  <a:lnTo>
                    <a:pt x="232631" y="614196"/>
                  </a:lnTo>
                  <a:lnTo>
                    <a:pt x="188908" y="612655"/>
                  </a:lnTo>
                  <a:lnTo>
                    <a:pt x="118775" y="600326"/>
                  </a:lnTo>
                  <a:lnTo>
                    <a:pt x="84383" y="583340"/>
                  </a:lnTo>
                  <a:lnTo>
                    <a:pt x="31075" y="530033"/>
                  </a:lnTo>
                  <a:lnTo>
                    <a:pt x="14089" y="495641"/>
                  </a:lnTo>
                  <a:lnTo>
                    <a:pt x="1761" y="425348"/>
                  </a:lnTo>
                  <a:lnTo>
                    <a:pt x="220" y="381246"/>
                  </a:lnTo>
                  <a:lnTo>
                    <a:pt x="0" y="325616"/>
                  </a:lnTo>
                  <a:lnTo>
                    <a:pt x="0" y="287521"/>
                  </a:lnTo>
                  <a:lnTo>
                    <a:pt x="220" y="232631"/>
                  </a:lnTo>
                  <a:lnTo>
                    <a:pt x="1761" y="188908"/>
                  </a:lnTo>
                  <a:lnTo>
                    <a:pt x="14089" y="118775"/>
                  </a:lnTo>
                  <a:lnTo>
                    <a:pt x="31075" y="84383"/>
                  </a:lnTo>
                  <a:lnTo>
                    <a:pt x="84383" y="31075"/>
                  </a:lnTo>
                  <a:lnTo>
                    <a:pt x="118775" y="14089"/>
                  </a:lnTo>
                  <a:lnTo>
                    <a:pt x="189068" y="1761"/>
                  </a:lnTo>
                  <a:lnTo>
                    <a:pt x="233170" y="220"/>
                  </a:lnTo>
                  <a:lnTo>
                    <a:pt x="288800" y="0"/>
                  </a:lnTo>
                  <a:lnTo>
                    <a:pt x="287521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3357562" y="3982641"/>
              <a:ext cx="772418" cy="268640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687" spc="28" dirty="0">
                  <a:latin typeface="Arial"/>
                  <a:cs typeface="Arial"/>
                </a:rPr>
                <a:t>predict</a:t>
              </a:r>
              <a:r>
                <a:rPr sz="1687" spc="42" baseline="-6944" dirty="0">
                  <a:latin typeface="Arial"/>
                  <a:cs typeface="Arial"/>
                </a:rPr>
                <a:t>1</a:t>
              </a:r>
              <a:endParaRPr sz="1687" baseline="-6944">
                <a:latin typeface="Arial"/>
                <a:cs typeface="Arial"/>
              </a:endParaRPr>
            </a:p>
          </p:txBody>
        </p:sp>
        <p:sp>
          <p:nvSpPr>
            <p:cNvPr id="43" name="object 43"/>
            <p:cNvSpPr txBox="1"/>
            <p:nvPr/>
          </p:nvSpPr>
          <p:spPr>
            <a:xfrm>
              <a:off x="4527352" y="4491633"/>
              <a:ext cx="77688" cy="268640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687" dirty="0">
                  <a:latin typeface="Arial"/>
                  <a:cs typeface="Arial"/>
                </a:rPr>
                <a:t>I</a:t>
              </a:r>
              <a:endParaRPr sz="1687">
                <a:latin typeface="Arial"/>
                <a:cs typeface="Arial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4963031" y="3193524"/>
              <a:ext cx="186630" cy="626864"/>
            </a:xfrm>
            <a:custGeom>
              <a:avLst/>
              <a:gdLst/>
              <a:ahLst/>
              <a:cxnLst/>
              <a:rect l="l" t="t" r="r" b="b"/>
              <a:pathLst>
                <a:path w="265429" h="891539">
                  <a:moveTo>
                    <a:pt x="0" y="0"/>
                  </a:moveTo>
                  <a:lnTo>
                    <a:pt x="265076" y="0"/>
                  </a:lnTo>
                  <a:lnTo>
                    <a:pt x="265076" y="891049"/>
                  </a:lnTo>
                  <a:lnTo>
                    <a:pt x="0" y="89104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5" name="object 45"/>
            <p:cNvSpPr/>
            <p:nvPr/>
          </p:nvSpPr>
          <p:spPr>
            <a:xfrm>
              <a:off x="4952824" y="3193861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6" name="object 46"/>
            <p:cNvSpPr/>
            <p:nvPr/>
          </p:nvSpPr>
          <p:spPr>
            <a:xfrm>
              <a:off x="4958124" y="3201451"/>
              <a:ext cx="196194" cy="1961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7" name="object 47"/>
            <p:cNvSpPr/>
            <p:nvPr/>
          </p:nvSpPr>
          <p:spPr>
            <a:xfrm>
              <a:off x="4952824" y="3394109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8" name="object 48"/>
            <p:cNvSpPr/>
            <p:nvPr/>
          </p:nvSpPr>
          <p:spPr>
            <a:xfrm>
              <a:off x="4958124" y="3401697"/>
              <a:ext cx="196194" cy="196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49" name="object 49"/>
            <p:cNvSpPr/>
            <p:nvPr/>
          </p:nvSpPr>
          <p:spPr>
            <a:xfrm>
              <a:off x="4952824" y="3594357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0" name="object 50"/>
            <p:cNvSpPr/>
            <p:nvPr/>
          </p:nvSpPr>
          <p:spPr>
            <a:xfrm>
              <a:off x="4958124" y="3601946"/>
              <a:ext cx="196194" cy="19618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1" name="object 51"/>
            <p:cNvSpPr/>
            <p:nvPr/>
          </p:nvSpPr>
          <p:spPr>
            <a:xfrm>
              <a:off x="5882938" y="3060123"/>
              <a:ext cx="551408" cy="266998"/>
            </a:xfrm>
            <a:custGeom>
              <a:avLst/>
              <a:gdLst/>
              <a:ahLst/>
              <a:cxnLst/>
              <a:rect l="l" t="t" r="r" b="b"/>
              <a:pathLst>
                <a:path w="784225" h="379729">
                  <a:moveTo>
                    <a:pt x="783987" y="0"/>
                  </a:moveTo>
                  <a:lnTo>
                    <a:pt x="11430" y="374019"/>
                  </a:lnTo>
                  <a:lnTo>
                    <a:pt x="0" y="379553"/>
                  </a:lnTo>
                </a:path>
              </a:pathLst>
            </a:custGeom>
            <a:ln w="2539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2" name="object 52"/>
            <p:cNvSpPr/>
            <p:nvPr/>
          </p:nvSpPr>
          <p:spPr>
            <a:xfrm>
              <a:off x="5813816" y="3284526"/>
              <a:ext cx="95994" cy="77242"/>
            </a:xfrm>
            <a:custGeom>
              <a:avLst/>
              <a:gdLst/>
              <a:ahLst/>
              <a:cxnLst/>
              <a:rect l="l" t="t" r="r" b="b"/>
              <a:pathLst>
                <a:path w="136525" h="109854">
                  <a:moveTo>
                    <a:pt x="83172" y="0"/>
                  </a:moveTo>
                  <a:lnTo>
                    <a:pt x="0" y="108000"/>
                  </a:lnTo>
                  <a:lnTo>
                    <a:pt x="136296" y="109740"/>
                  </a:lnTo>
                  <a:lnTo>
                    <a:pt x="8317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3" name="object 53"/>
            <p:cNvSpPr/>
            <p:nvPr/>
          </p:nvSpPr>
          <p:spPr>
            <a:xfrm>
              <a:off x="5129426" y="3506259"/>
              <a:ext cx="1267123" cy="0"/>
            </a:xfrm>
            <a:custGeom>
              <a:avLst/>
              <a:gdLst/>
              <a:ahLst/>
              <a:cxnLst/>
              <a:rect l="l" t="t" r="r" b="b"/>
              <a:pathLst>
                <a:path w="1802129">
                  <a:moveTo>
                    <a:pt x="0" y="0"/>
                  </a:moveTo>
                  <a:lnTo>
                    <a:pt x="1789023" y="0"/>
                  </a:lnTo>
                  <a:lnTo>
                    <a:pt x="1801723" y="0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4" name="object 54"/>
            <p:cNvSpPr/>
            <p:nvPr/>
          </p:nvSpPr>
          <p:spPr>
            <a:xfrm>
              <a:off x="6387334" y="3463397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0" y="0"/>
                  </a:moveTo>
                  <a:lnTo>
                    <a:pt x="0" y="121920"/>
                  </a:lnTo>
                  <a:lnTo>
                    <a:pt x="121920" y="609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5" name="object 55"/>
            <p:cNvSpPr/>
            <p:nvPr/>
          </p:nvSpPr>
          <p:spPr>
            <a:xfrm>
              <a:off x="5417981" y="3262988"/>
              <a:ext cx="766614" cy="437555"/>
            </a:xfrm>
            <a:custGeom>
              <a:avLst/>
              <a:gdLst/>
              <a:ahLst/>
              <a:cxnLst/>
              <a:rect l="l" t="t" r="r" b="b"/>
              <a:pathLst>
                <a:path w="1090295" h="622300">
                  <a:moveTo>
                    <a:pt x="798956" y="0"/>
                  </a:moveTo>
                  <a:lnTo>
                    <a:pt x="292506" y="0"/>
                  </a:lnTo>
                  <a:lnTo>
                    <a:pt x="236162" y="223"/>
                  </a:lnTo>
                  <a:lnTo>
                    <a:pt x="191493" y="1784"/>
                  </a:lnTo>
                  <a:lnTo>
                    <a:pt x="120294" y="14274"/>
                  </a:lnTo>
                  <a:lnTo>
                    <a:pt x="85462" y="31476"/>
                  </a:lnTo>
                  <a:lnTo>
                    <a:pt x="55529" y="55532"/>
                  </a:lnTo>
                  <a:lnTo>
                    <a:pt x="31470" y="85467"/>
                  </a:lnTo>
                  <a:lnTo>
                    <a:pt x="14262" y="120307"/>
                  </a:lnTo>
                  <a:lnTo>
                    <a:pt x="1777" y="191495"/>
                  </a:lnTo>
                  <a:lnTo>
                    <a:pt x="222" y="235616"/>
                  </a:lnTo>
                  <a:lnTo>
                    <a:pt x="0" y="291211"/>
                  </a:lnTo>
                  <a:lnTo>
                    <a:pt x="5" y="331088"/>
                  </a:lnTo>
                  <a:lnTo>
                    <a:pt x="222" y="386137"/>
                  </a:lnTo>
                  <a:lnTo>
                    <a:pt x="1782" y="430806"/>
                  </a:lnTo>
                  <a:lnTo>
                    <a:pt x="14262" y="502005"/>
                  </a:lnTo>
                  <a:lnTo>
                    <a:pt x="31470" y="536837"/>
                  </a:lnTo>
                  <a:lnTo>
                    <a:pt x="55529" y="566769"/>
                  </a:lnTo>
                  <a:lnTo>
                    <a:pt x="85462" y="590823"/>
                  </a:lnTo>
                  <a:lnTo>
                    <a:pt x="120294" y="608025"/>
                  </a:lnTo>
                  <a:lnTo>
                    <a:pt x="191331" y="620515"/>
                  </a:lnTo>
                  <a:lnTo>
                    <a:pt x="235615" y="622076"/>
                  </a:lnTo>
                  <a:lnTo>
                    <a:pt x="291210" y="622300"/>
                  </a:lnTo>
                  <a:lnTo>
                    <a:pt x="797661" y="622300"/>
                  </a:lnTo>
                  <a:lnTo>
                    <a:pt x="854005" y="622076"/>
                  </a:lnTo>
                  <a:lnTo>
                    <a:pt x="898674" y="620515"/>
                  </a:lnTo>
                  <a:lnTo>
                    <a:pt x="969873" y="608025"/>
                  </a:lnTo>
                  <a:lnTo>
                    <a:pt x="1004705" y="590823"/>
                  </a:lnTo>
                  <a:lnTo>
                    <a:pt x="1034638" y="566769"/>
                  </a:lnTo>
                  <a:lnTo>
                    <a:pt x="1058697" y="536837"/>
                  </a:lnTo>
                  <a:lnTo>
                    <a:pt x="1075905" y="502005"/>
                  </a:lnTo>
                  <a:lnTo>
                    <a:pt x="1088390" y="430806"/>
                  </a:lnTo>
                  <a:lnTo>
                    <a:pt x="1089945" y="386684"/>
                  </a:lnTo>
                  <a:lnTo>
                    <a:pt x="1090167" y="331088"/>
                  </a:lnTo>
                  <a:lnTo>
                    <a:pt x="1090162" y="291211"/>
                  </a:lnTo>
                  <a:lnTo>
                    <a:pt x="1089945" y="236162"/>
                  </a:lnTo>
                  <a:lnTo>
                    <a:pt x="1088385" y="191495"/>
                  </a:lnTo>
                  <a:lnTo>
                    <a:pt x="1075905" y="120307"/>
                  </a:lnTo>
                  <a:lnTo>
                    <a:pt x="1058697" y="85467"/>
                  </a:lnTo>
                  <a:lnTo>
                    <a:pt x="1034638" y="55532"/>
                  </a:lnTo>
                  <a:lnTo>
                    <a:pt x="1004705" y="31476"/>
                  </a:lnTo>
                  <a:lnTo>
                    <a:pt x="969873" y="14274"/>
                  </a:lnTo>
                  <a:lnTo>
                    <a:pt x="898836" y="1784"/>
                  </a:lnTo>
                  <a:lnTo>
                    <a:pt x="854552" y="223"/>
                  </a:lnTo>
                  <a:lnTo>
                    <a:pt x="798956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6" name="object 56"/>
            <p:cNvSpPr/>
            <p:nvPr/>
          </p:nvSpPr>
          <p:spPr>
            <a:xfrm>
              <a:off x="5417981" y="3262988"/>
              <a:ext cx="766614" cy="437555"/>
            </a:xfrm>
            <a:custGeom>
              <a:avLst/>
              <a:gdLst/>
              <a:ahLst/>
              <a:cxnLst/>
              <a:rect l="l" t="t" r="r" b="b"/>
              <a:pathLst>
                <a:path w="1090295" h="622300">
                  <a:moveTo>
                    <a:pt x="291211" y="0"/>
                  </a:moveTo>
                  <a:lnTo>
                    <a:pt x="798963" y="0"/>
                  </a:lnTo>
                  <a:lnTo>
                    <a:pt x="854558" y="222"/>
                  </a:lnTo>
                  <a:lnTo>
                    <a:pt x="898841" y="1783"/>
                  </a:lnTo>
                  <a:lnTo>
                    <a:pt x="969874" y="14270"/>
                  </a:lnTo>
                  <a:lnTo>
                    <a:pt x="1004708" y="31474"/>
                  </a:lnTo>
                  <a:lnTo>
                    <a:pt x="1034642" y="55532"/>
                  </a:lnTo>
                  <a:lnTo>
                    <a:pt x="1058699" y="85466"/>
                  </a:lnTo>
                  <a:lnTo>
                    <a:pt x="1075903" y="120299"/>
                  </a:lnTo>
                  <a:lnTo>
                    <a:pt x="1088390" y="191494"/>
                  </a:lnTo>
                  <a:lnTo>
                    <a:pt x="1089951" y="236161"/>
                  </a:lnTo>
                  <a:lnTo>
                    <a:pt x="1090174" y="292505"/>
                  </a:lnTo>
                  <a:lnTo>
                    <a:pt x="1090174" y="331089"/>
                  </a:lnTo>
                  <a:lnTo>
                    <a:pt x="1089951" y="386683"/>
                  </a:lnTo>
                  <a:lnTo>
                    <a:pt x="1088390" y="430967"/>
                  </a:lnTo>
                  <a:lnTo>
                    <a:pt x="1075903" y="502000"/>
                  </a:lnTo>
                  <a:lnTo>
                    <a:pt x="1058699" y="536833"/>
                  </a:lnTo>
                  <a:lnTo>
                    <a:pt x="1034642" y="566767"/>
                  </a:lnTo>
                  <a:lnTo>
                    <a:pt x="1004708" y="590825"/>
                  </a:lnTo>
                  <a:lnTo>
                    <a:pt x="969874" y="608029"/>
                  </a:lnTo>
                  <a:lnTo>
                    <a:pt x="898680" y="620516"/>
                  </a:lnTo>
                  <a:lnTo>
                    <a:pt x="854012" y="622077"/>
                  </a:lnTo>
                  <a:lnTo>
                    <a:pt x="797669" y="622300"/>
                  </a:lnTo>
                  <a:lnTo>
                    <a:pt x="291211" y="622300"/>
                  </a:lnTo>
                  <a:lnTo>
                    <a:pt x="235616" y="622077"/>
                  </a:lnTo>
                  <a:lnTo>
                    <a:pt x="191332" y="620516"/>
                  </a:lnTo>
                  <a:lnTo>
                    <a:pt x="120299" y="608029"/>
                  </a:lnTo>
                  <a:lnTo>
                    <a:pt x="85466" y="590825"/>
                  </a:lnTo>
                  <a:lnTo>
                    <a:pt x="55532" y="566767"/>
                  </a:lnTo>
                  <a:lnTo>
                    <a:pt x="31474" y="536833"/>
                  </a:lnTo>
                  <a:lnTo>
                    <a:pt x="14270" y="502000"/>
                  </a:lnTo>
                  <a:lnTo>
                    <a:pt x="1783" y="430805"/>
                  </a:lnTo>
                  <a:lnTo>
                    <a:pt x="222" y="386138"/>
                  </a:lnTo>
                  <a:lnTo>
                    <a:pt x="0" y="329794"/>
                  </a:lnTo>
                  <a:lnTo>
                    <a:pt x="0" y="291211"/>
                  </a:lnTo>
                  <a:lnTo>
                    <a:pt x="222" y="235616"/>
                  </a:lnTo>
                  <a:lnTo>
                    <a:pt x="1783" y="191332"/>
                  </a:lnTo>
                  <a:lnTo>
                    <a:pt x="14270" y="120299"/>
                  </a:lnTo>
                  <a:lnTo>
                    <a:pt x="31474" y="85466"/>
                  </a:lnTo>
                  <a:lnTo>
                    <a:pt x="55532" y="55532"/>
                  </a:lnTo>
                  <a:lnTo>
                    <a:pt x="85466" y="31474"/>
                  </a:lnTo>
                  <a:lnTo>
                    <a:pt x="120299" y="14270"/>
                  </a:lnTo>
                  <a:lnTo>
                    <a:pt x="191494" y="1783"/>
                  </a:lnTo>
                  <a:lnTo>
                    <a:pt x="236161" y="222"/>
                  </a:lnTo>
                  <a:lnTo>
                    <a:pt x="292505" y="0"/>
                  </a:lnTo>
                  <a:lnTo>
                    <a:pt x="291211" y="0"/>
                  </a:lnTo>
                  <a:close/>
                </a:path>
              </a:pathLst>
            </a:custGeom>
            <a:ln w="25399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7" name="object 57"/>
            <p:cNvSpPr txBox="1"/>
            <p:nvPr/>
          </p:nvSpPr>
          <p:spPr>
            <a:xfrm>
              <a:off x="5482828" y="3321844"/>
              <a:ext cx="645170" cy="268640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687" spc="-49" dirty="0">
                  <a:latin typeface="Arial"/>
                  <a:cs typeface="Arial"/>
                </a:rPr>
                <a:t>LSTM</a:t>
              </a:r>
              <a:r>
                <a:rPr sz="1687" spc="-5" baseline="-6944" dirty="0">
                  <a:latin typeface="Arial"/>
                  <a:cs typeface="Arial"/>
                </a:rPr>
                <a:t>2</a:t>
              </a:r>
              <a:endParaRPr sz="1687" baseline="-6944">
                <a:latin typeface="Arial"/>
                <a:cs typeface="Arial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6516796" y="3193524"/>
              <a:ext cx="186630" cy="626864"/>
            </a:xfrm>
            <a:custGeom>
              <a:avLst/>
              <a:gdLst/>
              <a:ahLst/>
              <a:cxnLst/>
              <a:rect l="l" t="t" r="r" b="b"/>
              <a:pathLst>
                <a:path w="265429" h="891539">
                  <a:moveTo>
                    <a:pt x="0" y="0"/>
                  </a:moveTo>
                  <a:lnTo>
                    <a:pt x="265076" y="0"/>
                  </a:lnTo>
                  <a:lnTo>
                    <a:pt x="265076" y="891049"/>
                  </a:lnTo>
                  <a:lnTo>
                    <a:pt x="0" y="891049"/>
                  </a:lnTo>
                  <a:lnTo>
                    <a:pt x="0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59" name="object 59"/>
            <p:cNvSpPr/>
            <p:nvPr/>
          </p:nvSpPr>
          <p:spPr>
            <a:xfrm>
              <a:off x="6506590" y="3193861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0" name="object 60"/>
            <p:cNvSpPr/>
            <p:nvPr/>
          </p:nvSpPr>
          <p:spPr>
            <a:xfrm>
              <a:off x="6511890" y="3201451"/>
              <a:ext cx="196194" cy="1961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1" name="object 61"/>
            <p:cNvSpPr/>
            <p:nvPr/>
          </p:nvSpPr>
          <p:spPr>
            <a:xfrm>
              <a:off x="6506590" y="3394109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2" name="object 62"/>
            <p:cNvSpPr/>
            <p:nvPr/>
          </p:nvSpPr>
          <p:spPr>
            <a:xfrm>
              <a:off x="6511890" y="3401697"/>
              <a:ext cx="196194" cy="19619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3" name="object 63"/>
            <p:cNvSpPr/>
            <p:nvPr/>
          </p:nvSpPr>
          <p:spPr>
            <a:xfrm>
              <a:off x="6506590" y="3594357"/>
              <a:ext cx="234237" cy="23423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4" name="object 64"/>
            <p:cNvSpPr/>
            <p:nvPr/>
          </p:nvSpPr>
          <p:spPr>
            <a:xfrm>
              <a:off x="6511890" y="3601946"/>
              <a:ext cx="196194" cy="19618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5" name="object 65"/>
            <p:cNvSpPr/>
            <p:nvPr/>
          </p:nvSpPr>
          <p:spPr>
            <a:xfrm>
              <a:off x="6105379" y="2861007"/>
              <a:ext cx="823764" cy="186630"/>
            </a:xfrm>
            <a:custGeom>
              <a:avLst/>
              <a:gdLst/>
              <a:ahLst/>
              <a:cxnLst/>
              <a:rect l="l" t="t" r="r" b="b"/>
              <a:pathLst>
                <a:path w="1171575" h="265429">
                  <a:moveTo>
                    <a:pt x="0" y="265076"/>
                  </a:moveTo>
                  <a:lnTo>
                    <a:pt x="0" y="0"/>
                  </a:lnTo>
                  <a:lnTo>
                    <a:pt x="1171032" y="0"/>
                  </a:lnTo>
                  <a:lnTo>
                    <a:pt x="1171032" y="265076"/>
                  </a:lnTo>
                  <a:lnTo>
                    <a:pt x="0" y="265076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6" name="object 66"/>
            <p:cNvSpPr/>
            <p:nvPr/>
          </p:nvSpPr>
          <p:spPr>
            <a:xfrm>
              <a:off x="6085356" y="2846005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7" name="object 67"/>
            <p:cNvSpPr/>
            <p:nvPr/>
          </p:nvSpPr>
          <p:spPr>
            <a:xfrm>
              <a:off x="6113311" y="2856093"/>
              <a:ext cx="196188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8" name="object 68"/>
            <p:cNvSpPr/>
            <p:nvPr/>
          </p:nvSpPr>
          <p:spPr>
            <a:xfrm>
              <a:off x="6285605" y="2846005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69" name="object 69"/>
            <p:cNvSpPr/>
            <p:nvPr/>
          </p:nvSpPr>
          <p:spPr>
            <a:xfrm>
              <a:off x="6313552" y="2856093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0" name="object 70"/>
            <p:cNvSpPr/>
            <p:nvPr/>
          </p:nvSpPr>
          <p:spPr>
            <a:xfrm>
              <a:off x="6485843" y="2846005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1" name="object 71"/>
            <p:cNvSpPr/>
            <p:nvPr/>
          </p:nvSpPr>
          <p:spPr>
            <a:xfrm>
              <a:off x="6513800" y="2856093"/>
              <a:ext cx="196188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2" name="object 72"/>
            <p:cNvSpPr/>
            <p:nvPr/>
          </p:nvSpPr>
          <p:spPr>
            <a:xfrm>
              <a:off x="6686092" y="2846005"/>
              <a:ext cx="252096" cy="25209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3" name="object 73"/>
            <p:cNvSpPr/>
            <p:nvPr/>
          </p:nvSpPr>
          <p:spPr>
            <a:xfrm>
              <a:off x="6714040" y="2856093"/>
              <a:ext cx="196194" cy="19619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4" name="object 74"/>
            <p:cNvSpPr/>
            <p:nvPr/>
          </p:nvSpPr>
          <p:spPr>
            <a:xfrm>
              <a:off x="6517065" y="2537585"/>
              <a:ext cx="0" cy="231725"/>
            </a:xfrm>
            <a:custGeom>
              <a:avLst/>
              <a:gdLst/>
              <a:ahLst/>
              <a:cxnLst/>
              <a:rect l="l" t="t" r="r" b="b"/>
              <a:pathLst>
                <a:path h="329564">
                  <a:moveTo>
                    <a:pt x="0" y="0"/>
                  </a:moveTo>
                  <a:lnTo>
                    <a:pt x="0" y="329058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5" name="object 75"/>
            <p:cNvSpPr/>
            <p:nvPr/>
          </p:nvSpPr>
          <p:spPr>
            <a:xfrm>
              <a:off x="6474202" y="2760023"/>
              <a:ext cx="85725" cy="85725"/>
            </a:xfrm>
            <a:custGeom>
              <a:avLst/>
              <a:gdLst/>
              <a:ahLst/>
              <a:cxnLst/>
              <a:rect l="l" t="t" r="r" b="b"/>
              <a:pathLst>
                <a:path w="121920" h="121920">
                  <a:moveTo>
                    <a:pt x="121920" y="0"/>
                  </a:moveTo>
                  <a:lnTo>
                    <a:pt x="0" y="0"/>
                  </a:lnTo>
                  <a:lnTo>
                    <a:pt x="60960" y="121920"/>
                  </a:lnTo>
                  <a:lnTo>
                    <a:pt x="1219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6" name="object 76"/>
            <p:cNvSpPr/>
            <p:nvPr/>
          </p:nvSpPr>
          <p:spPr>
            <a:xfrm>
              <a:off x="4739318" y="3812673"/>
              <a:ext cx="1861840" cy="644277"/>
            </a:xfrm>
            <a:custGeom>
              <a:avLst/>
              <a:gdLst/>
              <a:ahLst/>
              <a:cxnLst/>
              <a:rect l="l" t="t" r="r" b="b"/>
              <a:pathLst>
                <a:path w="2647950" h="916304">
                  <a:moveTo>
                    <a:pt x="2647576" y="0"/>
                  </a:moveTo>
                  <a:lnTo>
                    <a:pt x="12002" y="911694"/>
                  </a:lnTo>
                  <a:lnTo>
                    <a:pt x="0" y="915845"/>
                  </a:lnTo>
                </a:path>
              </a:pathLst>
            </a:custGeom>
            <a:ln w="254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7" name="object 77"/>
            <p:cNvSpPr/>
            <p:nvPr/>
          </p:nvSpPr>
          <p:spPr>
            <a:xfrm>
              <a:off x="4666735" y="4413194"/>
              <a:ext cx="95101" cy="81260"/>
            </a:xfrm>
            <a:custGeom>
              <a:avLst/>
              <a:gdLst/>
              <a:ahLst/>
              <a:cxnLst/>
              <a:rect l="l" t="t" r="r" b="b"/>
              <a:pathLst>
                <a:path w="135254" h="115570">
                  <a:moveTo>
                    <a:pt x="95300" y="0"/>
                  </a:moveTo>
                  <a:lnTo>
                    <a:pt x="0" y="97472"/>
                  </a:lnTo>
                  <a:lnTo>
                    <a:pt x="135153" y="115227"/>
                  </a:lnTo>
                  <a:lnTo>
                    <a:pt x="953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8" name="object 78"/>
            <p:cNvSpPr/>
            <p:nvPr/>
          </p:nvSpPr>
          <p:spPr>
            <a:xfrm>
              <a:off x="5044183" y="3911426"/>
              <a:ext cx="980480" cy="432197"/>
            </a:xfrm>
            <a:custGeom>
              <a:avLst/>
              <a:gdLst/>
              <a:ahLst/>
              <a:cxnLst/>
              <a:rect l="l" t="t" r="r" b="b"/>
              <a:pathLst>
                <a:path w="1394459" h="614679">
                  <a:moveTo>
                    <a:pt x="1106500" y="0"/>
                  </a:moveTo>
                  <a:lnTo>
                    <a:pt x="288798" y="0"/>
                  </a:lnTo>
                  <a:lnTo>
                    <a:pt x="233170" y="220"/>
                  </a:lnTo>
                  <a:lnTo>
                    <a:pt x="189068" y="1762"/>
                  </a:lnTo>
                  <a:lnTo>
                    <a:pt x="118770" y="14097"/>
                  </a:lnTo>
                  <a:lnTo>
                    <a:pt x="84384" y="31081"/>
                  </a:lnTo>
                  <a:lnTo>
                    <a:pt x="31075" y="84389"/>
                  </a:lnTo>
                  <a:lnTo>
                    <a:pt x="14084" y="118783"/>
                  </a:lnTo>
                  <a:lnTo>
                    <a:pt x="1754" y="189069"/>
                  </a:lnTo>
                  <a:lnTo>
                    <a:pt x="220" y="232634"/>
                  </a:lnTo>
                  <a:lnTo>
                    <a:pt x="0" y="287528"/>
                  </a:lnTo>
                  <a:lnTo>
                    <a:pt x="5" y="326898"/>
                  </a:lnTo>
                  <a:lnTo>
                    <a:pt x="220" y="381248"/>
                  </a:lnTo>
                  <a:lnTo>
                    <a:pt x="1778" y="425510"/>
                  </a:lnTo>
                  <a:lnTo>
                    <a:pt x="14084" y="495642"/>
                  </a:lnTo>
                  <a:lnTo>
                    <a:pt x="31075" y="530036"/>
                  </a:lnTo>
                  <a:lnTo>
                    <a:pt x="84384" y="583344"/>
                  </a:lnTo>
                  <a:lnTo>
                    <a:pt x="118770" y="600329"/>
                  </a:lnTo>
                  <a:lnTo>
                    <a:pt x="188909" y="612652"/>
                  </a:lnTo>
                  <a:lnTo>
                    <a:pt x="232634" y="614193"/>
                  </a:lnTo>
                  <a:lnTo>
                    <a:pt x="287527" y="614413"/>
                  </a:lnTo>
                  <a:lnTo>
                    <a:pt x="1105230" y="614413"/>
                  </a:lnTo>
                  <a:lnTo>
                    <a:pt x="1160857" y="614193"/>
                  </a:lnTo>
                  <a:lnTo>
                    <a:pt x="1204958" y="612652"/>
                  </a:lnTo>
                  <a:lnTo>
                    <a:pt x="1275245" y="600329"/>
                  </a:lnTo>
                  <a:lnTo>
                    <a:pt x="1309638" y="583344"/>
                  </a:lnTo>
                  <a:lnTo>
                    <a:pt x="1362947" y="530036"/>
                  </a:lnTo>
                  <a:lnTo>
                    <a:pt x="1379931" y="495642"/>
                  </a:lnTo>
                  <a:lnTo>
                    <a:pt x="1392271" y="425349"/>
                  </a:lnTo>
                  <a:lnTo>
                    <a:pt x="1393807" y="381789"/>
                  </a:lnTo>
                  <a:lnTo>
                    <a:pt x="1394028" y="326898"/>
                  </a:lnTo>
                  <a:lnTo>
                    <a:pt x="1394023" y="287528"/>
                  </a:lnTo>
                  <a:lnTo>
                    <a:pt x="1393807" y="233170"/>
                  </a:lnTo>
                  <a:lnTo>
                    <a:pt x="1392247" y="188910"/>
                  </a:lnTo>
                  <a:lnTo>
                    <a:pt x="1379931" y="118783"/>
                  </a:lnTo>
                  <a:lnTo>
                    <a:pt x="1362947" y="84389"/>
                  </a:lnTo>
                  <a:lnTo>
                    <a:pt x="1309638" y="31081"/>
                  </a:lnTo>
                  <a:lnTo>
                    <a:pt x="1275245" y="14097"/>
                  </a:lnTo>
                  <a:lnTo>
                    <a:pt x="1205117" y="1762"/>
                  </a:lnTo>
                  <a:lnTo>
                    <a:pt x="1161393" y="220"/>
                  </a:lnTo>
                  <a:lnTo>
                    <a:pt x="1106500" y="0"/>
                  </a:lnTo>
                  <a:close/>
                </a:path>
              </a:pathLst>
            </a:custGeom>
            <a:solidFill>
              <a:srgbClr val="D6D6D6"/>
            </a:solidFill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79" name="object 79"/>
            <p:cNvSpPr/>
            <p:nvPr/>
          </p:nvSpPr>
          <p:spPr>
            <a:xfrm>
              <a:off x="5044183" y="3911426"/>
              <a:ext cx="980480" cy="432197"/>
            </a:xfrm>
            <a:custGeom>
              <a:avLst/>
              <a:gdLst/>
              <a:ahLst/>
              <a:cxnLst/>
              <a:rect l="l" t="t" r="r" b="b"/>
              <a:pathLst>
                <a:path w="1394459" h="614679">
                  <a:moveTo>
                    <a:pt x="287521" y="0"/>
                  </a:moveTo>
                  <a:lnTo>
                    <a:pt x="1106502" y="0"/>
                  </a:lnTo>
                  <a:lnTo>
                    <a:pt x="1161393" y="220"/>
                  </a:lnTo>
                  <a:lnTo>
                    <a:pt x="1205114" y="1761"/>
                  </a:lnTo>
                  <a:lnTo>
                    <a:pt x="1275245" y="14089"/>
                  </a:lnTo>
                  <a:lnTo>
                    <a:pt x="1309638" y="31075"/>
                  </a:lnTo>
                  <a:lnTo>
                    <a:pt x="1362947" y="84383"/>
                  </a:lnTo>
                  <a:lnTo>
                    <a:pt x="1379931" y="118775"/>
                  </a:lnTo>
                  <a:lnTo>
                    <a:pt x="1392266" y="189068"/>
                  </a:lnTo>
                  <a:lnTo>
                    <a:pt x="1393807" y="233170"/>
                  </a:lnTo>
                  <a:lnTo>
                    <a:pt x="1394028" y="288800"/>
                  </a:lnTo>
                  <a:lnTo>
                    <a:pt x="1394028" y="326895"/>
                  </a:lnTo>
                  <a:lnTo>
                    <a:pt x="1393807" y="381785"/>
                  </a:lnTo>
                  <a:lnTo>
                    <a:pt x="1392266" y="425508"/>
                  </a:lnTo>
                  <a:lnTo>
                    <a:pt x="1379931" y="495641"/>
                  </a:lnTo>
                  <a:lnTo>
                    <a:pt x="1362947" y="530033"/>
                  </a:lnTo>
                  <a:lnTo>
                    <a:pt x="1309638" y="583340"/>
                  </a:lnTo>
                  <a:lnTo>
                    <a:pt x="1275245" y="600326"/>
                  </a:lnTo>
                  <a:lnTo>
                    <a:pt x="1204954" y="612655"/>
                  </a:lnTo>
                  <a:lnTo>
                    <a:pt x="1160853" y="614196"/>
                  </a:lnTo>
                  <a:lnTo>
                    <a:pt x="1105223" y="614417"/>
                  </a:lnTo>
                  <a:lnTo>
                    <a:pt x="287521" y="614417"/>
                  </a:lnTo>
                  <a:lnTo>
                    <a:pt x="232631" y="614196"/>
                  </a:lnTo>
                  <a:lnTo>
                    <a:pt x="188908" y="612655"/>
                  </a:lnTo>
                  <a:lnTo>
                    <a:pt x="118775" y="600326"/>
                  </a:lnTo>
                  <a:lnTo>
                    <a:pt x="84383" y="583340"/>
                  </a:lnTo>
                  <a:lnTo>
                    <a:pt x="31075" y="530033"/>
                  </a:lnTo>
                  <a:lnTo>
                    <a:pt x="14089" y="495641"/>
                  </a:lnTo>
                  <a:lnTo>
                    <a:pt x="1761" y="425348"/>
                  </a:lnTo>
                  <a:lnTo>
                    <a:pt x="220" y="381246"/>
                  </a:lnTo>
                  <a:lnTo>
                    <a:pt x="0" y="325616"/>
                  </a:lnTo>
                  <a:lnTo>
                    <a:pt x="0" y="287521"/>
                  </a:lnTo>
                  <a:lnTo>
                    <a:pt x="220" y="232631"/>
                  </a:lnTo>
                  <a:lnTo>
                    <a:pt x="1761" y="188908"/>
                  </a:lnTo>
                  <a:lnTo>
                    <a:pt x="14089" y="118775"/>
                  </a:lnTo>
                  <a:lnTo>
                    <a:pt x="31075" y="84383"/>
                  </a:lnTo>
                  <a:lnTo>
                    <a:pt x="84383" y="31075"/>
                  </a:lnTo>
                  <a:lnTo>
                    <a:pt x="118775" y="14089"/>
                  </a:lnTo>
                  <a:lnTo>
                    <a:pt x="189068" y="1761"/>
                  </a:lnTo>
                  <a:lnTo>
                    <a:pt x="233170" y="220"/>
                  </a:lnTo>
                  <a:lnTo>
                    <a:pt x="288800" y="0"/>
                  </a:lnTo>
                  <a:lnTo>
                    <a:pt x="287521" y="0"/>
                  </a:lnTo>
                  <a:close/>
                </a:path>
              </a:pathLst>
            </a:custGeom>
            <a:ln w="25400">
              <a:solidFill>
                <a:srgbClr val="85888D"/>
              </a:solidFill>
            </a:ln>
          </p:spPr>
          <p:txBody>
            <a:bodyPr wrap="square" lIns="0" tIns="0" rIns="0" bIns="0" rtlCol="0"/>
            <a:lstStyle/>
            <a:p>
              <a:endParaRPr sz="1266"/>
            </a:p>
          </p:txBody>
        </p:sp>
        <p:sp>
          <p:nvSpPr>
            <p:cNvPr id="80" name="object 80"/>
            <p:cNvSpPr txBox="1"/>
            <p:nvPr/>
          </p:nvSpPr>
          <p:spPr>
            <a:xfrm>
              <a:off x="5143500" y="3982641"/>
              <a:ext cx="772418" cy="268640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8929">
                <a:spcBef>
                  <a:spcPts val="70"/>
                </a:spcBef>
              </a:pPr>
              <a:r>
                <a:rPr sz="1687" spc="28" dirty="0">
                  <a:latin typeface="Arial"/>
                  <a:cs typeface="Arial"/>
                </a:rPr>
                <a:t>predict</a:t>
              </a:r>
              <a:r>
                <a:rPr sz="1687" spc="42" baseline="-6944" dirty="0">
                  <a:latin typeface="Arial"/>
                  <a:cs typeface="Arial"/>
                </a:rPr>
                <a:t>2</a:t>
              </a:r>
              <a:endParaRPr sz="1687" baseline="-6944">
                <a:latin typeface="Arial"/>
                <a:cs typeface="Arial"/>
              </a:endParaRPr>
            </a:p>
          </p:txBody>
        </p:sp>
        <p:sp>
          <p:nvSpPr>
            <p:cNvPr id="82" name="object 82"/>
            <p:cNvSpPr txBox="1"/>
            <p:nvPr/>
          </p:nvSpPr>
          <p:spPr>
            <a:xfrm>
              <a:off x="1009055" y="2088638"/>
              <a:ext cx="6097191" cy="398483"/>
            </a:xfrm>
            <a:prstGeom prst="rect">
              <a:avLst/>
            </a:prstGeom>
          </p:spPr>
          <p:txBody>
            <a:bodyPr vert="horz" wrap="square" lIns="0" tIns="8930" rIns="0" bIns="0" rtlCol="0">
              <a:spAutoFit/>
            </a:bodyPr>
            <a:lstStyle/>
            <a:p>
              <a:pPr marL="2009108">
                <a:spcBef>
                  <a:spcPts val="1814"/>
                </a:spcBef>
                <a:tabLst>
                  <a:tab pos="5223235" algn="l"/>
                </a:tabLst>
              </a:pPr>
              <a:r>
                <a:rPr sz="2531" spc="127" dirty="0">
                  <a:latin typeface="Arial"/>
                  <a:cs typeface="Arial"/>
                </a:rPr>
                <a:t>&lt;s&gt;	&lt;s&gt;</a:t>
              </a:r>
              <a:endParaRPr sz="2531" dirty="0">
                <a:latin typeface="Arial"/>
                <a:cs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1F173743-C59E-41A6-A34E-5A56D61DE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Evaluation</a:t>
            </a:r>
            <a:endParaRPr lang="zh-CN" altLang="en-US" cap="none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56A3236-C242-473A-99CB-37B1D0AD3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E6E216-C59F-41EC-8F1A-67E66ADF12B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388475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188" y="201689"/>
            <a:ext cx="7993062" cy="563015"/>
          </a:xfrm>
          <a:prstGeom prst="rect">
            <a:avLst/>
          </a:prstGeom>
        </p:spPr>
        <p:txBody>
          <a:bodyPr vert="horz" wrap="square" lIns="0" tIns="893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70"/>
              </a:spcBef>
            </a:pPr>
            <a:r>
              <a:rPr spc="-4" dirty="0"/>
              <a:t>Human</a:t>
            </a:r>
            <a:r>
              <a:rPr spc="-25" dirty="0"/>
              <a:t> </a:t>
            </a:r>
            <a:r>
              <a:rPr spc="-35" dirty="0"/>
              <a:t>Evaluation</a:t>
            </a:r>
            <a:endParaRPr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DA2216A-85F3-4AC3-B623-BE0CE3E96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Ask a human to do evaluation</a:t>
            </a:r>
          </a:p>
          <a:p>
            <a:endParaRPr lang="zh-CN" altLang="en-US" dirty="0"/>
          </a:p>
        </p:txBody>
      </p:sp>
      <p:sp>
        <p:nvSpPr>
          <p:cNvPr id="5" name="object 5"/>
          <p:cNvSpPr/>
          <p:nvPr/>
        </p:nvSpPr>
        <p:spPr>
          <a:xfrm>
            <a:off x="654138" y="2053714"/>
            <a:ext cx="7907161" cy="22227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/>
          </a:p>
        </p:txBody>
      </p:sp>
      <p:sp>
        <p:nvSpPr>
          <p:cNvPr id="6" name="object 6"/>
          <p:cNvSpPr txBox="1"/>
          <p:nvPr/>
        </p:nvSpPr>
        <p:spPr>
          <a:xfrm>
            <a:off x="696516" y="5514172"/>
            <a:ext cx="122783" cy="26325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52" spc="246" dirty="0">
                <a:latin typeface="Arial"/>
                <a:cs typeface="Arial"/>
              </a:rPr>
              <a:t>•</a:t>
            </a:r>
            <a:endParaRPr sz="1652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4406" y="5471040"/>
            <a:ext cx="7479060" cy="347199"/>
          </a:xfrm>
          <a:prstGeom prst="rect">
            <a:avLst/>
          </a:prstGeom>
        </p:spPr>
        <p:txBody>
          <a:bodyPr vert="horz" wrap="square" lIns="0" tIns="11609" rIns="0" bIns="0" rtlCol="0">
            <a:spAutoFit/>
          </a:bodyPr>
          <a:lstStyle/>
          <a:p>
            <a:pPr marL="8929">
              <a:spcBef>
                <a:spcPts val="91"/>
              </a:spcBef>
            </a:pPr>
            <a:r>
              <a:rPr sz="2180" spc="-18" dirty="0">
                <a:latin typeface="Arial"/>
                <a:cs typeface="Arial"/>
              </a:rPr>
              <a:t>Final </a:t>
            </a:r>
            <a:r>
              <a:rPr sz="2180" spc="32" dirty="0">
                <a:latin typeface="Arial"/>
                <a:cs typeface="Arial"/>
              </a:rPr>
              <a:t>goal, </a:t>
            </a:r>
            <a:r>
              <a:rPr sz="2180" spc="49" dirty="0">
                <a:latin typeface="Arial"/>
                <a:cs typeface="Arial"/>
              </a:rPr>
              <a:t>but </a:t>
            </a:r>
            <a:r>
              <a:rPr sz="2180" spc="-18" dirty="0">
                <a:latin typeface="Arial"/>
                <a:cs typeface="Arial"/>
              </a:rPr>
              <a:t>slow, </a:t>
            </a:r>
            <a:r>
              <a:rPr sz="2180" spc="21" dirty="0">
                <a:latin typeface="Arial"/>
                <a:cs typeface="Arial"/>
              </a:rPr>
              <a:t>expensive, </a:t>
            </a:r>
            <a:r>
              <a:rPr sz="2180" spc="49" dirty="0">
                <a:latin typeface="Arial"/>
                <a:cs typeface="Arial"/>
              </a:rPr>
              <a:t>and </a:t>
            </a:r>
            <a:r>
              <a:rPr sz="2180" spc="11" dirty="0">
                <a:latin typeface="Arial"/>
                <a:cs typeface="Arial"/>
              </a:rPr>
              <a:t>sometimes</a:t>
            </a:r>
            <a:r>
              <a:rPr sz="2180" spc="-53" dirty="0">
                <a:latin typeface="Arial"/>
                <a:cs typeface="Arial"/>
              </a:rPr>
              <a:t> </a:t>
            </a:r>
            <a:r>
              <a:rPr sz="2180" spc="18" dirty="0">
                <a:latin typeface="Arial"/>
                <a:cs typeface="Arial"/>
              </a:rPr>
              <a:t>inconsistent</a:t>
            </a:r>
            <a:endParaRPr sz="218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3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70"/>
              </a:spcBef>
            </a:pPr>
            <a:r>
              <a:rPr spc="-80" dirty="0"/>
              <a:t>BLEU</a:t>
            </a:r>
            <a:endParaRPr dirty="0"/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DD159CB1-C9E2-49DD-97E3-829C11A1F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pc="-39" dirty="0">
                <a:latin typeface="Arial"/>
                <a:cs typeface="Arial"/>
              </a:rPr>
              <a:t>Works </a:t>
            </a:r>
            <a:r>
              <a:rPr lang="en-US" altLang="zh-CN" spc="67" dirty="0">
                <a:latin typeface="Arial"/>
                <a:cs typeface="Arial"/>
              </a:rPr>
              <a:t>by </a:t>
            </a:r>
            <a:r>
              <a:rPr lang="en-US" altLang="zh-CN" spc="46" dirty="0">
                <a:latin typeface="Arial"/>
                <a:cs typeface="Arial"/>
              </a:rPr>
              <a:t>comparing </a:t>
            </a:r>
            <a:r>
              <a:rPr lang="en-US" altLang="zh-CN" spc="21" dirty="0">
                <a:latin typeface="Arial"/>
                <a:cs typeface="Arial"/>
              </a:rPr>
              <a:t>n-gram </a:t>
            </a:r>
            <a:r>
              <a:rPr lang="en-US" altLang="zh-CN" spc="18" dirty="0">
                <a:latin typeface="Arial"/>
                <a:cs typeface="Arial"/>
              </a:rPr>
              <a:t>overlap </a:t>
            </a:r>
            <a:r>
              <a:rPr lang="en-US" altLang="zh-CN" dirty="0">
                <a:latin typeface="Arial"/>
                <a:cs typeface="Arial"/>
              </a:rPr>
              <a:t>w/</a:t>
            </a:r>
            <a:r>
              <a:rPr lang="en-US" altLang="zh-CN" spc="-120" dirty="0">
                <a:latin typeface="Arial"/>
                <a:cs typeface="Arial"/>
              </a:rPr>
              <a:t> </a:t>
            </a:r>
            <a:r>
              <a:rPr lang="en-US" altLang="zh-CN" spc="4" dirty="0">
                <a:latin typeface="Arial"/>
                <a:cs typeface="Arial"/>
              </a:rPr>
              <a:t>reference</a:t>
            </a:r>
            <a:endParaRPr lang="en-US" altLang="zh-CN" dirty="0">
              <a:latin typeface="Arial"/>
              <a:cs typeface="Arial"/>
            </a:endParaRPr>
          </a:p>
          <a:p>
            <a:endParaRPr lang="zh-CN" altLang="en-US" dirty="0"/>
          </a:p>
        </p:txBody>
      </p:sp>
      <p:sp>
        <p:nvSpPr>
          <p:cNvPr id="5" name="object 5"/>
          <p:cNvSpPr/>
          <p:nvPr/>
        </p:nvSpPr>
        <p:spPr>
          <a:xfrm>
            <a:off x="696516" y="1637297"/>
            <a:ext cx="7884368" cy="2276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66" dirty="0"/>
          </a:p>
        </p:txBody>
      </p:sp>
      <p:sp>
        <p:nvSpPr>
          <p:cNvPr id="6" name="object 6"/>
          <p:cNvSpPr txBox="1"/>
          <p:nvPr/>
        </p:nvSpPr>
        <p:spPr>
          <a:xfrm>
            <a:off x="724335" y="4384118"/>
            <a:ext cx="121890" cy="259671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1600" spc="25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2226" y="4341791"/>
            <a:ext cx="7448699" cy="316342"/>
          </a:xfrm>
          <a:prstGeom prst="rect">
            <a:avLst/>
          </a:prstGeom>
        </p:spPr>
        <p:txBody>
          <a:bodyPr vert="horz" wrap="square" lIns="0" tIns="8483" rIns="0" bIns="0" rtlCol="0">
            <a:spAutoFit/>
          </a:bodyPr>
          <a:lstStyle/>
          <a:p>
            <a:pPr marL="8929">
              <a:spcBef>
                <a:spcPts val="67"/>
              </a:spcBef>
            </a:pPr>
            <a:r>
              <a:rPr sz="2000" b="1" spc="-4" dirty="0">
                <a:latin typeface="Arial"/>
                <a:cs typeface="Arial"/>
              </a:rPr>
              <a:t>Pros: </a:t>
            </a:r>
            <a:r>
              <a:rPr sz="2000" spc="-35" dirty="0">
                <a:latin typeface="Arial"/>
                <a:cs typeface="Arial"/>
              </a:rPr>
              <a:t>Easy </a:t>
            </a:r>
            <a:r>
              <a:rPr sz="2000" spc="-4" dirty="0">
                <a:latin typeface="Arial"/>
                <a:cs typeface="Arial"/>
              </a:rPr>
              <a:t>to use, </a:t>
            </a:r>
            <a:r>
              <a:rPr sz="2000" spc="56" dirty="0">
                <a:latin typeface="Arial"/>
                <a:cs typeface="Arial"/>
              </a:rPr>
              <a:t>good </a:t>
            </a:r>
            <a:r>
              <a:rPr sz="2000" spc="-4" dirty="0">
                <a:latin typeface="Arial"/>
                <a:cs typeface="Arial"/>
              </a:rPr>
              <a:t>for </a:t>
            </a:r>
            <a:r>
              <a:rPr sz="2000" spc="11" dirty="0">
                <a:latin typeface="Arial"/>
                <a:cs typeface="Arial"/>
              </a:rPr>
              <a:t>measuring </a:t>
            </a:r>
            <a:r>
              <a:rPr sz="2000" spc="-4" dirty="0">
                <a:latin typeface="Arial"/>
                <a:cs typeface="Arial"/>
              </a:rPr>
              <a:t>system</a:t>
            </a:r>
            <a:r>
              <a:rPr sz="2000" spc="-28" dirty="0">
                <a:latin typeface="Arial"/>
                <a:cs typeface="Arial"/>
              </a:rPr>
              <a:t> </a:t>
            </a:r>
            <a:r>
              <a:rPr sz="2000" spc="4" dirty="0">
                <a:latin typeface="Arial"/>
                <a:cs typeface="Arial"/>
              </a:rPr>
              <a:t>improvement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335" y="5035985"/>
            <a:ext cx="121890" cy="259671"/>
          </a:xfrm>
          <a:prstGeom prst="rect">
            <a:avLst/>
          </a:prstGeom>
        </p:spPr>
        <p:txBody>
          <a:bodyPr vert="horz" wrap="square" lIns="0" tIns="10716" rIns="0" bIns="0" rtlCol="0">
            <a:spAutoFit/>
          </a:bodyPr>
          <a:lstStyle/>
          <a:p>
            <a:pPr marL="8929">
              <a:spcBef>
                <a:spcPts val="84"/>
              </a:spcBef>
            </a:pPr>
            <a:r>
              <a:rPr sz="1600" spc="250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2225" y="4993658"/>
            <a:ext cx="7341989" cy="688039"/>
          </a:xfrm>
          <a:prstGeom prst="rect">
            <a:avLst/>
          </a:prstGeom>
        </p:spPr>
        <p:txBody>
          <a:bodyPr vert="horz" wrap="square" lIns="0" tIns="20985" rIns="0" bIns="0" rtlCol="0">
            <a:spAutoFit/>
          </a:bodyPr>
          <a:lstStyle/>
          <a:p>
            <a:pPr marL="8929" marR="3572">
              <a:lnSpc>
                <a:spcPts val="2601"/>
              </a:lnSpc>
              <a:spcBef>
                <a:spcPts val="165"/>
              </a:spcBef>
            </a:pPr>
            <a:r>
              <a:rPr sz="2000" b="1" spc="-4" dirty="0">
                <a:latin typeface="Arial"/>
                <a:cs typeface="Arial"/>
              </a:rPr>
              <a:t>Cons: </a:t>
            </a:r>
            <a:r>
              <a:rPr sz="2000" spc="-4" dirty="0">
                <a:latin typeface="Arial"/>
                <a:cs typeface="Arial"/>
              </a:rPr>
              <a:t>Often </a:t>
            </a:r>
            <a:r>
              <a:rPr sz="2000" spc="7" dirty="0">
                <a:latin typeface="Arial"/>
                <a:cs typeface="Arial"/>
              </a:rPr>
              <a:t>doesn’t </a:t>
            </a:r>
            <a:r>
              <a:rPr sz="2000" spc="21" dirty="0">
                <a:latin typeface="Arial"/>
                <a:cs typeface="Arial"/>
              </a:rPr>
              <a:t>match </a:t>
            </a:r>
            <a:r>
              <a:rPr sz="2000" spc="-4" dirty="0">
                <a:latin typeface="Arial"/>
                <a:cs typeface="Arial"/>
              </a:rPr>
              <a:t>human eval, </a:t>
            </a:r>
            <a:r>
              <a:rPr sz="2000" spc="77" dirty="0">
                <a:latin typeface="Arial"/>
                <a:cs typeface="Arial"/>
              </a:rPr>
              <a:t>bad </a:t>
            </a:r>
            <a:r>
              <a:rPr sz="2000" spc="-4" dirty="0">
                <a:latin typeface="Arial"/>
                <a:cs typeface="Arial"/>
              </a:rPr>
              <a:t>for</a:t>
            </a:r>
            <a:r>
              <a:rPr sz="2000" spc="-88" dirty="0">
                <a:latin typeface="Arial"/>
                <a:cs typeface="Arial"/>
              </a:rPr>
              <a:t> </a:t>
            </a:r>
            <a:r>
              <a:rPr sz="2000" spc="35" dirty="0">
                <a:latin typeface="Arial"/>
                <a:cs typeface="Arial"/>
              </a:rPr>
              <a:t>comparing  </a:t>
            </a:r>
            <a:r>
              <a:rPr sz="2000" spc="7" dirty="0">
                <a:latin typeface="Arial"/>
                <a:cs typeface="Arial"/>
              </a:rPr>
              <a:t>very </a:t>
            </a:r>
            <a:r>
              <a:rPr sz="2000" dirty="0">
                <a:latin typeface="Arial"/>
                <a:cs typeface="Arial"/>
              </a:rPr>
              <a:t>different</a:t>
            </a:r>
            <a:r>
              <a:rPr sz="2000" spc="-18" dirty="0">
                <a:latin typeface="Arial"/>
                <a:cs typeface="Arial"/>
              </a:rPr>
              <a:t> </a:t>
            </a:r>
            <a:r>
              <a:rPr sz="2000" spc="-4" dirty="0">
                <a:latin typeface="Arial"/>
                <a:cs typeface="Arial"/>
              </a:rPr>
              <a:t>systems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3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70"/>
              </a:spcBef>
            </a:pPr>
            <a:r>
              <a:rPr spc="-211" dirty="0"/>
              <a:t>METEOR</a:t>
            </a:r>
            <a:endParaRPr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3BA218C1-97C0-4160-8C07-1AD905850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pc="-4" dirty="0">
                <a:latin typeface="Arial"/>
                <a:cs typeface="Arial"/>
              </a:rPr>
              <a:t>Like </a:t>
            </a:r>
            <a:r>
              <a:rPr lang="en-US" altLang="zh-CN" spc="-39" dirty="0">
                <a:latin typeface="Arial"/>
                <a:cs typeface="Arial"/>
              </a:rPr>
              <a:t>BLEU </a:t>
            </a:r>
            <a:r>
              <a:rPr lang="en-US" altLang="zh-CN" spc="-4" dirty="0">
                <a:latin typeface="Arial"/>
                <a:cs typeface="Arial"/>
              </a:rPr>
              <a:t>in overall </a:t>
            </a:r>
            <a:r>
              <a:rPr lang="en-US" altLang="zh-CN" spc="39" dirty="0">
                <a:latin typeface="Arial"/>
                <a:cs typeface="Arial"/>
              </a:rPr>
              <a:t>principle, </a:t>
            </a:r>
            <a:r>
              <a:rPr lang="en-US" altLang="zh-CN" spc="-4" dirty="0">
                <a:latin typeface="Arial"/>
                <a:cs typeface="Arial"/>
              </a:rPr>
              <a:t>with many other </a:t>
            </a:r>
            <a:r>
              <a:rPr lang="en-US" altLang="zh-CN" spc="18" dirty="0">
                <a:latin typeface="Arial"/>
                <a:cs typeface="Arial"/>
              </a:rPr>
              <a:t>tricks: </a:t>
            </a:r>
            <a:r>
              <a:rPr lang="en-US" altLang="zh-CN" spc="32" dirty="0">
                <a:latin typeface="Arial"/>
                <a:cs typeface="Arial"/>
              </a:rPr>
              <a:t>consider </a:t>
            </a:r>
            <a:r>
              <a:rPr lang="en-US" altLang="zh-CN" spc="21" dirty="0">
                <a:latin typeface="Arial"/>
                <a:cs typeface="Arial"/>
              </a:rPr>
              <a:t>paraphrases, </a:t>
            </a:r>
            <a:r>
              <a:rPr lang="en-US" altLang="zh-CN" spc="14" dirty="0">
                <a:latin typeface="Arial"/>
                <a:cs typeface="Arial"/>
              </a:rPr>
              <a:t>reordering, </a:t>
            </a:r>
            <a:r>
              <a:rPr lang="en-US" altLang="zh-CN" spc="46" dirty="0">
                <a:latin typeface="Arial"/>
                <a:cs typeface="Arial"/>
              </a:rPr>
              <a:t>and </a:t>
            </a:r>
            <a:r>
              <a:rPr lang="en-US" altLang="zh-CN" spc="18" dirty="0">
                <a:latin typeface="Arial"/>
                <a:cs typeface="Arial"/>
              </a:rPr>
              <a:t>function word/content </a:t>
            </a:r>
            <a:r>
              <a:rPr lang="en-US" altLang="zh-CN" spc="21" dirty="0">
                <a:latin typeface="Arial"/>
                <a:cs typeface="Arial"/>
              </a:rPr>
              <a:t>word</a:t>
            </a:r>
            <a:r>
              <a:rPr lang="en-US" altLang="zh-CN" spc="-42" dirty="0">
                <a:latin typeface="Arial"/>
                <a:cs typeface="Arial"/>
              </a:rPr>
              <a:t> </a:t>
            </a:r>
            <a:r>
              <a:rPr lang="en-US" altLang="zh-CN" spc="18" dirty="0">
                <a:latin typeface="Arial"/>
                <a:cs typeface="Arial"/>
              </a:rPr>
              <a:t>difference</a:t>
            </a:r>
            <a:endParaRPr lang="en-US" altLang="zh-CN" dirty="0">
              <a:latin typeface="Arial"/>
              <a:cs typeface="Arial"/>
            </a:endParaRPr>
          </a:p>
          <a:p>
            <a:endParaRPr lang="zh-CN" alt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019101" y="2681560"/>
            <a:ext cx="102691" cy="25523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00" b="1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1640" y="2636912"/>
            <a:ext cx="6735663" cy="755119"/>
          </a:xfrm>
          <a:prstGeom prst="rect">
            <a:avLst/>
          </a:prstGeom>
        </p:spPr>
        <p:txBody>
          <a:bodyPr vert="horz" wrap="square" lIns="0" tIns="23217" rIns="0" bIns="0" rtlCol="0">
            <a:spAutoFit/>
          </a:bodyPr>
          <a:lstStyle/>
          <a:p>
            <a:pPr marL="8929" marR="3572">
              <a:lnSpc>
                <a:spcPts val="3023"/>
              </a:lnSpc>
              <a:spcBef>
                <a:spcPts val="183"/>
              </a:spcBef>
            </a:pPr>
            <a:r>
              <a:rPr sz="2000" b="1" spc="-4" dirty="0">
                <a:latin typeface="Arial"/>
                <a:cs typeface="Arial"/>
              </a:rPr>
              <a:t>Pros: </a:t>
            </a:r>
            <a:r>
              <a:rPr sz="2000" spc="-4" dirty="0">
                <a:latin typeface="Arial"/>
                <a:cs typeface="Arial"/>
              </a:rPr>
              <a:t>Generally </a:t>
            </a:r>
            <a:r>
              <a:rPr sz="2000" spc="21" dirty="0">
                <a:latin typeface="Arial"/>
                <a:cs typeface="Arial"/>
              </a:rPr>
              <a:t>significantly better </a:t>
            </a:r>
            <a:r>
              <a:rPr sz="2000" spc="-4" dirty="0">
                <a:latin typeface="Arial"/>
                <a:cs typeface="Arial"/>
              </a:rPr>
              <a:t>than</a:t>
            </a:r>
            <a:r>
              <a:rPr sz="2000" spc="-21" dirty="0">
                <a:latin typeface="Arial"/>
                <a:cs typeface="Arial"/>
              </a:rPr>
              <a:t> </a:t>
            </a:r>
            <a:r>
              <a:rPr sz="2000" spc="-32" dirty="0">
                <a:latin typeface="Arial"/>
                <a:cs typeface="Arial"/>
              </a:rPr>
              <a:t>BLEU,  </a:t>
            </a:r>
            <a:r>
              <a:rPr sz="2000" spc="32" dirty="0">
                <a:latin typeface="Arial"/>
                <a:cs typeface="Arial"/>
              </a:rPr>
              <a:t>esp. </a:t>
            </a:r>
            <a:r>
              <a:rPr sz="2000" dirty="0">
                <a:latin typeface="Arial"/>
                <a:cs typeface="Arial"/>
              </a:rPr>
              <a:t>for </a:t>
            </a:r>
            <a:r>
              <a:rPr sz="2000" spc="14" dirty="0">
                <a:latin typeface="Arial"/>
                <a:cs typeface="Arial"/>
              </a:rPr>
              <a:t>high-resource</a:t>
            </a:r>
            <a:r>
              <a:rPr sz="2000" spc="-39" dirty="0">
                <a:latin typeface="Arial"/>
                <a:cs typeface="Arial"/>
              </a:rPr>
              <a:t> </a:t>
            </a:r>
            <a:r>
              <a:rPr sz="2000" spc="28" dirty="0">
                <a:latin typeface="Arial"/>
                <a:cs typeface="Arial"/>
              </a:rPr>
              <a:t>languages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9101" y="3824560"/>
            <a:ext cx="102691" cy="25523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00" b="1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1640" y="3779912"/>
            <a:ext cx="7361188" cy="755118"/>
          </a:xfrm>
          <a:prstGeom prst="rect">
            <a:avLst/>
          </a:prstGeom>
        </p:spPr>
        <p:txBody>
          <a:bodyPr vert="horz" wrap="square" lIns="0" tIns="23216" rIns="0" bIns="0" rtlCol="0">
            <a:spAutoFit/>
          </a:bodyPr>
          <a:lstStyle/>
          <a:p>
            <a:pPr marL="8929" marR="3572">
              <a:lnSpc>
                <a:spcPts val="3023"/>
              </a:lnSpc>
              <a:spcBef>
                <a:spcPts val="182"/>
              </a:spcBef>
            </a:pPr>
            <a:r>
              <a:rPr sz="2000" b="1" dirty="0">
                <a:latin typeface="Arial"/>
                <a:cs typeface="Arial"/>
              </a:rPr>
              <a:t>Cons: </a:t>
            </a:r>
            <a:r>
              <a:rPr sz="2000" spc="-7" dirty="0">
                <a:latin typeface="Arial"/>
                <a:cs typeface="Arial"/>
              </a:rPr>
              <a:t>Requires </a:t>
            </a:r>
            <a:r>
              <a:rPr sz="2000" dirty="0">
                <a:latin typeface="Arial"/>
                <a:cs typeface="Arial"/>
              </a:rPr>
              <a:t>extra </a:t>
            </a:r>
            <a:r>
              <a:rPr sz="2000" spc="4" dirty="0">
                <a:latin typeface="Arial"/>
                <a:cs typeface="Arial"/>
              </a:rPr>
              <a:t>resources </a:t>
            </a:r>
            <a:r>
              <a:rPr sz="2000" dirty="0">
                <a:latin typeface="Arial"/>
                <a:cs typeface="Arial"/>
              </a:rPr>
              <a:t>for </a:t>
            </a:r>
            <a:r>
              <a:rPr sz="2000" spc="-4" dirty="0">
                <a:latin typeface="Arial"/>
                <a:cs typeface="Arial"/>
              </a:rPr>
              <a:t>new</a:t>
            </a:r>
            <a:r>
              <a:rPr sz="2000" spc="-11" dirty="0">
                <a:latin typeface="Arial"/>
                <a:cs typeface="Arial"/>
              </a:rPr>
              <a:t> </a:t>
            </a:r>
            <a:r>
              <a:rPr sz="2000" spc="28" dirty="0">
                <a:latin typeface="Arial"/>
                <a:cs typeface="Arial"/>
              </a:rPr>
              <a:t>languages  </a:t>
            </a:r>
            <a:r>
              <a:rPr sz="2000" spc="14" dirty="0">
                <a:latin typeface="Arial"/>
                <a:cs typeface="Arial"/>
              </a:rPr>
              <a:t>(although </a:t>
            </a:r>
            <a:r>
              <a:rPr sz="2000" spc="-4" dirty="0">
                <a:latin typeface="Arial"/>
                <a:cs typeface="Arial"/>
              </a:rPr>
              <a:t>these </a:t>
            </a:r>
            <a:r>
              <a:rPr sz="2000" spc="46" dirty="0">
                <a:latin typeface="Arial"/>
                <a:cs typeface="Arial"/>
              </a:rPr>
              <a:t>can </a:t>
            </a:r>
            <a:r>
              <a:rPr sz="2000" spc="67" dirty="0">
                <a:latin typeface="Arial"/>
                <a:cs typeface="Arial"/>
              </a:rPr>
              <a:t>be </a:t>
            </a:r>
            <a:r>
              <a:rPr sz="2000" spc="32" dirty="0">
                <a:latin typeface="Arial"/>
                <a:cs typeface="Arial"/>
              </a:rPr>
              <a:t>made </a:t>
            </a:r>
            <a:r>
              <a:rPr sz="2000" spc="7" dirty="0">
                <a:latin typeface="Arial"/>
                <a:cs typeface="Arial"/>
              </a:rPr>
              <a:t>automatically), </a:t>
            </a:r>
            <a:r>
              <a:rPr sz="2000" spc="46" dirty="0">
                <a:latin typeface="Arial"/>
                <a:cs typeface="Arial"/>
              </a:rPr>
              <a:t>and </a:t>
            </a:r>
            <a:r>
              <a:rPr sz="2000" spc="-14" dirty="0">
                <a:latin typeface="Arial"/>
                <a:cs typeface="Arial"/>
              </a:rPr>
              <a:t>more</a:t>
            </a:r>
            <a:r>
              <a:rPr sz="2000" spc="-4" dirty="0">
                <a:latin typeface="Arial"/>
                <a:cs typeface="Arial"/>
              </a:rPr>
              <a:t> </a:t>
            </a:r>
            <a:r>
              <a:rPr sz="2000" spc="49" dirty="0">
                <a:latin typeface="Arial"/>
                <a:cs typeface="Arial"/>
              </a:rPr>
              <a:t>complicated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188" y="201689"/>
            <a:ext cx="7993062" cy="563015"/>
          </a:xfrm>
          <a:prstGeom prst="rect">
            <a:avLst/>
          </a:prstGeom>
        </p:spPr>
        <p:txBody>
          <a:bodyPr vert="horz" wrap="square" lIns="0" tIns="8930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8929">
              <a:spcBef>
                <a:spcPts val="70"/>
              </a:spcBef>
            </a:pPr>
            <a:r>
              <a:rPr spc="-4" dirty="0"/>
              <a:t>Perplexity</a:t>
            </a:r>
            <a:endParaRPr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65660870-019B-44F5-A7D0-6AC47065A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pc="14" dirty="0">
                <a:latin typeface="Arial"/>
                <a:cs typeface="Arial"/>
              </a:rPr>
              <a:t>Calculate </a:t>
            </a:r>
            <a:r>
              <a:rPr lang="en-US" altLang="zh-CN" dirty="0">
                <a:latin typeface="Arial"/>
                <a:cs typeface="Arial"/>
              </a:rPr>
              <a:t>the </a:t>
            </a:r>
            <a:r>
              <a:rPr lang="en-US" altLang="zh-CN" spc="25" dirty="0">
                <a:latin typeface="Arial"/>
                <a:cs typeface="Arial"/>
              </a:rPr>
              <a:t>perplexity </a:t>
            </a:r>
            <a:r>
              <a:rPr lang="en-US" altLang="zh-CN" dirty="0">
                <a:latin typeface="Arial"/>
                <a:cs typeface="Arial"/>
              </a:rPr>
              <a:t>of the </a:t>
            </a:r>
            <a:r>
              <a:rPr lang="en-US" altLang="zh-CN" spc="18" dirty="0">
                <a:latin typeface="Arial"/>
                <a:cs typeface="Arial"/>
              </a:rPr>
              <a:t>words </a:t>
            </a:r>
            <a:r>
              <a:rPr lang="en-US" altLang="zh-CN" spc="-4" dirty="0">
                <a:latin typeface="Arial"/>
                <a:cs typeface="Arial"/>
              </a:rPr>
              <a:t>in </a:t>
            </a:r>
            <a:r>
              <a:rPr lang="en-US" altLang="zh-CN" dirty="0">
                <a:latin typeface="Arial"/>
                <a:cs typeface="Arial"/>
              </a:rPr>
              <a:t>the</a:t>
            </a:r>
            <a:r>
              <a:rPr lang="en-US" altLang="zh-CN" spc="-46" dirty="0">
                <a:latin typeface="Arial"/>
                <a:cs typeface="Arial"/>
              </a:rPr>
              <a:t> </a:t>
            </a:r>
            <a:r>
              <a:rPr lang="en-US" altLang="zh-CN" spc="14" dirty="0">
                <a:latin typeface="Arial"/>
                <a:cs typeface="Arial"/>
              </a:rPr>
              <a:t>held-out  </a:t>
            </a:r>
            <a:r>
              <a:rPr lang="en-US" altLang="zh-CN" dirty="0">
                <a:latin typeface="Arial"/>
                <a:cs typeface="Arial"/>
              </a:rPr>
              <a:t>set </a:t>
            </a:r>
            <a:r>
              <a:rPr lang="en-US" altLang="zh-CN" i="1" spc="-4" dirty="0">
                <a:latin typeface="Arial"/>
                <a:cs typeface="Arial"/>
              </a:rPr>
              <a:t>without </a:t>
            </a:r>
            <a:r>
              <a:rPr lang="en-US" altLang="zh-CN" spc="53" dirty="0">
                <a:latin typeface="Arial"/>
                <a:cs typeface="Arial"/>
              </a:rPr>
              <a:t>doing</a:t>
            </a:r>
            <a:r>
              <a:rPr lang="en-US" altLang="zh-CN" dirty="0">
                <a:latin typeface="Arial"/>
                <a:cs typeface="Arial"/>
              </a:rPr>
              <a:t> </a:t>
            </a:r>
            <a:r>
              <a:rPr lang="en-US" altLang="zh-CN" spc="11" dirty="0">
                <a:latin typeface="Arial"/>
                <a:cs typeface="Arial"/>
              </a:rPr>
              <a:t>generation</a:t>
            </a:r>
            <a:endParaRPr lang="en-US" altLang="zh-CN" dirty="0">
              <a:latin typeface="Arial"/>
              <a:cs typeface="Arial"/>
            </a:endParaRPr>
          </a:p>
          <a:p>
            <a:endParaRPr lang="zh-CN" altLang="en-US" dirty="0"/>
          </a:p>
        </p:txBody>
      </p:sp>
      <p:sp>
        <p:nvSpPr>
          <p:cNvPr id="5" name="object 5"/>
          <p:cNvSpPr txBox="1"/>
          <p:nvPr/>
        </p:nvSpPr>
        <p:spPr>
          <a:xfrm>
            <a:off x="1020713" y="2465536"/>
            <a:ext cx="138410" cy="25523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00" spc="281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33252" y="2420888"/>
            <a:ext cx="7270998" cy="316794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2000" b="1" spc="-4" dirty="0">
                <a:latin typeface="Arial"/>
                <a:cs typeface="Arial"/>
              </a:rPr>
              <a:t>Pros: </a:t>
            </a:r>
            <a:r>
              <a:rPr sz="2000" spc="-4" dirty="0">
                <a:latin typeface="Arial"/>
                <a:cs typeface="Arial"/>
              </a:rPr>
              <a:t>Naturally solves </a:t>
            </a:r>
            <a:r>
              <a:rPr sz="2000" spc="7" dirty="0">
                <a:latin typeface="Arial"/>
                <a:cs typeface="Arial"/>
              </a:rPr>
              <a:t>multiple-reference</a:t>
            </a:r>
            <a:r>
              <a:rPr sz="2000" spc="60" dirty="0">
                <a:latin typeface="Arial"/>
                <a:cs typeface="Arial"/>
              </a:rPr>
              <a:t> </a:t>
            </a:r>
            <a:r>
              <a:rPr sz="2000" spc="46" dirty="0">
                <a:latin typeface="Arial"/>
                <a:cs typeface="Arial"/>
              </a:rPr>
              <a:t>problem!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0713" y="3224560"/>
            <a:ext cx="138410" cy="25523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00" spc="281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33252" y="3179911"/>
            <a:ext cx="6479381" cy="755119"/>
          </a:xfrm>
          <a:prstGeom prst="rect">
            <a:avLst/>
          </a:prstGeom>
        </p:spPr>
        <p:txBody>
          <a:bodyPr vert="horz" wrap="square" lIns="0" tIns="23217" rIns="0" bIns="0" rtlCol="0">
            <a:spAutoFit/>
          </a:bodyPr>
          <a:lstStyle/>
          <a:p>
            <a:pPr marL="8929" marR="3572">
              <a:lnSpc>
                <a:spcPts val="3023"/>
              </a:lnSpc>
              <a:spcBef>
                <a:spcPts val="183"/>
              </a:spcBef>
            </a:pPr>
            <a:r>
              <a:rPr sz="2000" b="1" spc="-4" dirty="0">
                <a:latin typeface="Arial"/>
                <a:cs typeface="Arial"/>
              </a:rPr>
              <a:t>Cons: </a:t>
            </a:r>
            <a:r>
              <a:rPr sz="2000" spc="-7" dirty="0">
                <a:latin typeface="Arial"/>
                <a:cs typeface="Arial"/>
              </a:rPr>
              <a:t>Doesn’t </a:t>
            </a:r>
            <a:r>
              <a:rPr sz="2000" spc="32" dirty="0">
                <a:latin typeface="Arial"/>
                <a:cs typeface="Arial"/>
              </a:rPr>
              <a:t>consider </a:t>
            </a:r>
            <a:r>
              <a:rPr sz="2000" spc="67" dirty="0">
                <a:latin typeface="Arial"/>
                <a:cs typeface="Arial"/>
              </a:rPr>
              <a:t>decoding </a:t>
            </a:r>
            <a:r>
              <a:rPr sz="2000" spc="-4" dirty="0">
                <a:latin typeface="Arial"/>
                <a:cs typeface="Arial"/>
              </a:rPr>
              <a:t>or</a:t>
            </a:r>
            <a:r>
              <a:rPr sz="2000" spc="-67" dirty="0">
                <a:latin typeface="Arial"/>
                <a:cs typeface="Arial"/>
              </a:rPr>
              <a:t> </a:t>
            </a:r>
            <a:r>
              <a:rPr sz="2000" spc="14" dirty="0">
                <a:latin typeface="Arial"/>
                <a:cs typeface="Arial"/>
              </a:rPr>
              <a:t>actually  </a:t>
            </a:r>
            <a:r>
              <a:rPr sz="2000" spc="25" dirty="0">
                <a:latin typeface="Arial"/>
                <a:cs typeface="Arial"/>
              </a:rPr>
              <a:t>generating</a:t>
            </a:r>
            <a:r>
              <a:rPr sz="2000" spc="-4" dirty="0">
                <a:latin typeface="Arial"/>
                <a:cs typeface="Arial"/>
              </a:rPr>
              <a:t> </a:t>
            </a:r>
            <a:r>
              <a:rPr sz="2000" spc="18" dirty="0">
                <a:latin typeface="Arial"/>
                <a:cs typeface="Arial"/>
              </a:rPr>
              <a:t>output.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0713" y="4367560"/>
            <a:ext cx="138410" cy="255238"/>
          </a:xfrm>
          <a:prstGeom prst="rect">
            <a:avLst/>
          </a:prstGeom>
        </p:spPr>
        <p:txBody>
          <a:bodyPr vert="horz" wrap="square" lIns="0" tIns="8930" rIns="0" bIns="0" rtlCol="0">
            <a:spAutoFit/>
          </a:bodyPr>
          <a:lstStyle/>
          <a:p>
            <a:pPr marL="8929">
              <a:spcBef>
                <a:spcPts val="70"/>
              </a:spcBef>
            </a:pPr>
            <a:r>
              <a:rPr sz="1600" spc="281" dirty="0">
                <a:latin typeface="Arial"/>
                <a:cs typeface="Arial"/>
              </a:rPr>
              <a:t>•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33252" y="4322911"/>
            <a:ext cx="6294537" cy="370397"/>
          </a:xfrm>
          <a:prstGeom prst="rect">
            <a:avLst/>
          </a:prstGeom>
        </p:spPr>
        <p:txBody>
          <a:bodyPr vert="horz" wrap="square" lIns="0" tIns="23216" rIns="0" bIns="0" rtlCol="0">
            <a:spAutoFit/>
          </a:bodyPr>
          <a:lstStyle/>
          <a:p>
            <a:pPr marL="8929" marR="3572">
              <a:lnSpc>
                <a:spcPts val="3023"/>
              </a:lnSpc>
              <a:spcBef>
                <a:spcPts val="182"/>
              </a:spcBef>
            </a:pPr>
            <a:r>
              <a:rPr sz="2000" spc="-4" dirty="0">
                <a:latin typeface="Arial"/>
                <a:cs typeface="Arial"/>
              </a:rPr>
              <a:t>May </a:t>
            </a:r>
            <a:r>
              <a:rPr sz="2000" spc="67" dirty="0">
                <a:latin typeface="Arial"/>
                <a:cs typeface="Arial"/>
              </a:rPr>
              <a:t>be </a:t>
            </a:r>
            <a:r>
              <a:rPr sz="2000" spc="7" dirty="0">
                <a:latin typeface="Arial"/>
                <a:cs typeface="Arial"/>
              </a:rPr>
              <a:t>reasonable </a:t>
            </a:r>
            <a:r>
              <a:rPr sz="2000" dirty="0">
                <a:latin typeface="Arial"/>
                <a:cs typeface="Arial"/>
              </a:rPr>
              <a:t>for </a:t>
            </a:r>
            <a:r>
              <a:rPr sz="2000" spc="28" dirty="0">
                <a:latin typeface="Arial"/>
                <a:cs typeface="Arial"/>
              </a:rPr>
              <a:t>problems </a:t>
            </a:r>
            <a:r>
              <a:rPr sz="2000" spc="-4" dirty="0">
                <a:latin typeface="Arial"/>
                <a:cs typeface="Arial"/>
              </a:rPr>
              <a:t>with </a:t>
            </a:r>
            <a:r>
              <a:rPr sz="2000" dirty="0">
                <a:latin typeface="Arial"/>
                <a:cs typeface="Arial"/>
              </a:rPr>
              <a:t>lots</a:t>
            </a:r>
            <a:r>
              <a:rPr sz="2000" spc="-112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of</a:t>
            </a:r>
            <a:r>
              <a:rPr lang="en-US" altLang="zh-CN" sz="2000" dirty="0">
                <a:latin typeface="Arial"/>
                <a:cs typeface="Arial"/>
              </a:rPr>
              <a:t> </a:t>
            </a:r>
            <a:r>
              <a:rPr sz="2000" spc="4" dirty="0">
                <a:latin typeface="Arial"/>
                <a:cs typeface="Arial"/>
              </a:rPr>
              <a:t>ambiguity.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1188" y="11293"/>
            <a:ext cx="7993062" cy="753411"/>
          </a:xfrm>
          <a:prstGeom prst="rect">
            <a:avLst/>
          </a:prstGeom>
        </p:spPr>
        <p:txBody>
          <a:bodyPr vert="horz" wrap="square" lIns="0" tIns="200025" rIns="0" bIns="0" numCol="1" rtlCol="0" anchor="b" anchorCtr="0" compatLnSpc="1">
            <a:prstTxWarp prst="textNoShape">
              <a:avLst/>
            </a:prstTxWarp>
            <a:spAutoFit/>
          </a:bodyPr>
          <a:lstStyle/>
          <a:p>
            <a:pPr marR="3572">
              <a:lnSpc>
                <a:spcPts val="4289"/>
              </a:lnSpc>
              <a:spcBef>
                <a:spcPts val="239"/>
              </a:spcBef>
            </a:pPr>
            <a:r>
              <a:rPr spc="4" dirty="0"/>
              <a:t>Evaluating </a:t>
            </a:r>
            <a:r>
              <a:rPr i="1" spc="49" dirty="0">
                <a:latin typeface="Arial"/>
                <a:cs typeface="Arial"/>
              </a:rPr>
              <a:t>Un</a:t>
            </a:r>
            <a:r>
              <a:rPr spc="49" dirty="0"/>
              <a:t>conditioned</a:t>
            </a:r>
            <a:r>
              <a:rPr spc="28" dirty="0"/>
              <a:t> </a:t>
            </a:r>
            <a:r>
              <a:rPr spc="4" dirty="0"/>
              <a:t>Generation</a:t>
            </a:r>
            <a:endParaRPr dirty="0">
              <a:latin typeface="Arial"/>
              <a:cs typeface="Arial"/>
            </a:endParaRP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3C12E733-D9A1-4FE8-A955-A4F4818B2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Arial"/>
                <a:cs typeface="Arial"/>
              </a:rPr>
              <a:t>How </a:t>
            </a:r>
            <a:r>
              <a:rPr lang="en-US" altLang="zh-CN" spc="67" dirty="0">
                <a:latin typeface="Arial"/>
                <a:cs typeface="Arial"/>
              </a:rPr>
              <a:t>do </a:t>
            </a:r>
            <a:r>
              <a:rPr lang="en-US" altLang="zh-CN" dirty="0">
                <a:latin typeface="Arial"/>
                <a:cs typeface="Arial"/>
              </a:rPr>
              <a:t>we evaluate </a:t>
            </a:r>
            <a:r>
              <a:rPr lang="en-US" altLang="zh-CN" i="1" spc="32" dirty="0">
                <a:latin typeface="Arial"/>
                <a:cs typeface="Arial"/>
              </a:rPr>
              <a:t>un</a:t>
            </a:r>
            <a:r>
              <a:rPr lang="en-US" altLang="zh-CN" spc="32" dirty="0">
                <a:latin typeface="Arial"/>
                <a:cs typeface="Arial"/>
              </a:rPr>
              <a:t>conditioned</a:t>
            </a:r>
            <a:r>
              <a:rPr lang="en-US" altLang="zh-CN" spc="-88" dirty="0">
                <a:latin typeface="Arial"/>
                <a:cs typeface="Arial"/>
              </a:rPr>
              <a:t> </a:t>
            </a:r>
            <a:r>
              <a:rPr lang="en-US" altLang="zh-CN" spc="14" dirty="0">
                <a:latin typeface="Arial"/>
                <a:cs typeface="Arial"/>
              </a:rPr>
              <a:t>generation </a:t>
            </a:r>
            <a:r>
              <a:rPr lang="en-US" altLang="zh-CN" dirty="0">
                <a:latin typeface="Arial"/>
                <a:cs typeface="Arial"/>
              </a:rPr>
              <a:t>models?</a:t>
            </a:r>
          </a:p>
          <a:p>
            <a:endParaRPr lang="en-US" altLang="zh-CN" dirty="0">
              <a:latin typeface="Arial"/>
              <a:cs typeface="Arial"/>
            </a:endParaRPr>
          </a:p>
          <a:p>
            <a:r>
              <a:rPr lang="en-US" altLang="zh-CN" dirty="0">
                <a:latin typeface="Arial"/>
                <a:cs typeface="Arial"/>
              </a:rPr>
              <a:t>Not </a:t>
            </a:r>
            <a:r>
              <a:rPr lang="en-US" altLang="zh-CN" spc="46" dirty="0">
                <a:latin typeface="Arial"/>
                <a:cs typeface="Arial"/>
              </a:rPr>
              <a:t>clear! </a:t>
            </a:r>
            <a:r>
              <a:rPr lang="en-US" altLang="zh-CN" spc="-88" dirty="0">
                <a:latin typeface="Arial"/>
                <a:cs typeface="Arial"/>
              </a:rPr>
              <a:t>We </a:t>
            </a:r>
            <a:r>
              <a:rPr lang="en-US" altLang="zh-CN" spc="53" dirty="0">
                <a:latin typeface="Arial"/>
                <a:cs typeface="Arial"/>
              </a:rPr>
              <a:t>could </a:t>
            </a:r>
            <a:r>
              <a:rPr lang="en-US" altLang="zh-CN" spc="67" dirty="0">
                <a:latin typeface="Arial"/>
                <a:cs typeface="Arial"/>
              </a:rPr>
              <a:t>do </a:t>
            </a:r>
            <a:r>
              <a:rPr lang="en-US" altLang="zh-CN" dirty="0">
                <a:latin typeface="Arial"/>
                <a:cs typeface="Arial"/>
              </a:rPr>
              <a:t>human</a:t>
            </a:r>
            <a:r>
              <a:rPr lang="en-US" altLang="zh-CN" spc="-80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evaluation.</a:t>
            </a:r>
          </a:p>
          <a:p>
            <a:pPr lvl="1"/>
            <a:r>
              <a:rPr lang="en-US" altLang="zh-CN" dirty="0">
                <a:latin typeface="Arial"/>
                <a:cs typeface="Arial"/>
              </a:rPr>
              <a:t>But a </a:t>
            </a:r>
            <a:r>
              <a:rPr lang="en-US" altLang="zh-CN" spc="28" dirty="0">
                <a:latin typeface="Arial"/>
                <a:cs typeface="Arial"/>
              </a:rPr>
              <a:t>model </a:t>
            </a:r>
            <a:r>
              <a:rPr lang="en-US" altLang="zh-CN" dirty="0">
                <a:latin typeface="Arial"/>
                <a:cs typeface="Arial"/>
              </a:rPr>
              <a:t>that memorizes the </a:t>
            </a:r>
            <a:r>
              <a:rPr lang="en-US" altLang="zh-CN" spc="46" dirty="0">
                <a:latin typeface="Arial"/>
                <a:cs typeface="Arial"/>
              </a:rPr>
              <a:t>corpus </a:t>
            </a:r>
            <a:r>
              <a:rPr lang="en-US" altLang="zh-CN" dirty="0">
                <a:latin typeface="Arial"/>
                <a:cs typeface="Arial"/>
              </a:rPr>
              <a:t>will </a:t>
            </a:r>
            <a:r>
              <a:rPr lang="en-US" altLang="zh-CN" spc="67" dirty="0">
                <a:latin typeface="Arial"/>
                <a:cs typeface="Arial"/>
              </a:rPr>
              <a:t>be</a:t>
            </a:r>
            <a:r>
              <a:rPr lang="en-US" altLang="zh-CN" spc="-80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too </a:t>
            </a:r>
            <a:r>
              <a:rPr lang="en-US" altLang="zh-CN" spc="53" dirty="0">
                <a:latin typeface="Arial"/>
                <a:cs typeface="Arial"/>
              </a:rPr>
              <a:t>good.</a:t>
            </a:r>
            <a:endParaRPr lang="en-US" altLang="zh-CN" dirty="0">
              <a:latin typeface="Arial"/>
              <a:cs typeface="Arial"/>
            </a:endParaRPr>
          </a:p>
          <a:p>
            <a:pPr lvl="1"/>
            <a:endParaRPr lang="en-US" altLang="zh-CN" dirty="0">
              <a:latin typeface="Arial"/>
              <a:cs typeface="Arial"/>
            </a:endParaRPr>
          </a:p>
          <a:p>
            <a:r>
              <a:rPr lang="en-US" altLang="zh-CN" dirty="0">
                <a:latin typeface="Arial"/>
                <a:cs typeface="Arial"/>
              </a:rPr>
              <a:t>Perhaps </a:t>
            </a:r>
            <a:r>
              <a:rPr lang="en-US" altLang="zh-CN" spc="18" dirty="0">
                <a:latin typeface="Arial"/>
                <a:cs typeface="Arial"/>
              </a:rPr>
              <a:t>held-out </a:t>
            </a:r>
            <a:r>
              <a:rPr lang="en-US" altLang="zh-CN" spc="28" dirty="0">
                <a:latin typeface="Arial"/>
                <a:cs typeface="Arial"/>
              </a:rPr>
              <a:t>perplexity </a:t>
            </a:r>
            <a:r>
              <a:rPr lang="en-US" altLang="zh-CN" dirty="0">
                <a:latin typeface="Arial"/>
                <a:cs typeface="Arial"/>
              </a:rPr>
              <a:t>is as </a:t>
            </a:r>
            <a:r>
              <a:rPr lang="en-US" altLang="zh-CN" spc="67" dirty="0">
                <a:latin typeface="Arial"/>
                <a:cs typeface="Arial"/>
              </a:rPr>
              <a:t>good </a:t>
            </a:r>
            <a:r>
              <a:rPr lang="en-US" altLang="zh-CN" dirty="0">
                <a:latin typeface="Arial"/>
                <a:cs typeface="Arial"/>
              </a:rPr>
              <a:t>as we </a:t>
            </a:r>
            <a:r>
              <a:rPr lang="en-US" altLang="zh-CN" spc="46" dirty="0">
                <a:latin typeface="Arial"/>
                <a:cs typeface="Arial"/>
              </a:rPr>
              <a:t>can</a:t>
            </a:r>
            <a:r>
              <a:rPr lang="en-US" altLang="zh-CN" spc="-134" dirty="0">
                <a:latin typeface="Arial"/>
                <a:cs typeface="Arial"/>
              </a:rPr>
              <a:t> </a:t>
            </a:r>
            <a:r>
              <a:rPr lang="en-US" altLang="zh-CN" dirty="0">
                <a:latin typeface="Arial"/>
                <a:cs typeface="Arial"/>
              </a:rPr>
              <a:t>do?</a:t>
            </a:r>
          </a:p>
          <a:p>
            <a:endParaRPr lang="en-US" altLang="zh-CN" dirty="0"/>
          </a:p>
          <a:p>
            <a:r>
              <a:rPr lang="en-US" altLang="zh-CN" dirty="0">
                <a:latin typeface="Arial"/>
                <a:cs typeface="Arial"/>
              </a:rPr>
              <a:t>Perhaps we </a:t>
            </a:r>
            <a:r>
              <a:rPr lang="en-US" altLang="zh-CN" spc="21" dirty="0">
                <a:latin typeface="Arial"/>
                <a:cs typeface="Arial"/>
              </a:rPr>
              <a:t>should </a:t>
            </a:r>
            <a:r>
              <a:rPr lang="en-US" altLang="zh-CN" dirty="0">
                <a:latin typeface="Arial"/>
                <a:cs typeface="Arial"/>
              </a:rPr>
              <a:t>use </a:t>
            </a:r>
            <a:r>
              <a:rPr lang="en-US" altLang="zh-CN" spc="35" dirty="0">
                <a:latin typeface="Arial"/>
                <a:cs typeface="Arial"/>
              </a:rPr>
              <a:t>conditioned</a:t>
            </a:r>
            <a:r>
              <a:rPr lang="en-US" altLang="zh-CN" spc="18" dirty="0">
                <a:latin typeface="Arial"/>
                <a:cs typeface="Arial"/>
              </a:rPr>
              <a:t> </a:t>
            </a:r>
            <a:r>
              <a:rPr lang="en-US" altLang="zh-CN" spc="11" dirty="0">
                <a:latin typeface="Arial"/>
                <a:cs typeface="Arial"/>
              </a:rPr>
              <a:t>generation.</a:t>
            </a:r>
            <a:r>
              <a:rPr lang="zh-CN" altLang="en-US" spc="11" dirty="0">
                <a:latin typeface="Arial"/>
                <a:cs typeface="Arial"/>
              </a:rPr>
              <a:t> </a:t>
            </a:r>
            <a:endParaRPr lang="en-US" altLang="zh-CN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Gaussian Mixture Models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049031"/>
            <a:ext cx="2689140" cy="20179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688" y="4049031"/>
            <a:ext cx="2689140" cy="2017981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 bwMode="auto">
          <a:xfrm>
            <a:off x="4105603" y="4763291"/>
            <a:ext cx="1083671" cy="396762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 bwMode="auto">
          <a:xfrm>
            <a:off x="4213615" y="4331243"/>
            <a:ext cx="903059" cy="39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r>
              <a:rPr lang="en-US" altLang="zh-CN" sz="24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GMM</a:t>
            </a:r>
            <a:endParaRPr lang="zh-CN" altLang="en-US" sz="2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241213" y="6102298"/>
            <a:ext cx="33119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for low-dimensional data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5834" y="3472243"/>
            <a:ext cx="2242668" cy="5290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8420" y="3538531"/>
            <a:ext cx="2099676" cy="528957"/>
          </a:xfrm>
          <a:prstGeom prst="rect">
            <a:avLst/>
          </a:prstGeom>
        </p:spPr>
      </p:pic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 algn="r">
                <a:defRPr/>
              </a:pPr>
              <a:t>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9E3870-56DA-49A1-AA4E-076F4A7E5A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9180" y="951617"/>
            <a:ext cx="3600000" cy="24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2C69AD2-519C-4556-8BFB-9F33EBA9BA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2774" y="1372661"/>
            <a:ext cx="1642046" cy="163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054969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Any Questions?</a:t>
            </a:r>
            <a:endParaRPr lang="zh-CN" altLang="en-US" cap="none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72622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Manifold Assumption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9957424-9499-4DF9-96C7-9723B1C29BFD}"/>
              </a:ext>
            </a:extLst>
          </p:cNvPr>
          <p:cNvGrpSpPr/>
          <p:nvPr/>
        </p:nvGrpSpPr>
        <p:grpSpPr>
          <a:xfrm>
            <a:off x="1335495" y="3305277"/>
            <a:ext cx="6473010" cy="3200566"/>
            <a:chOff x="547262" y="2562442"/>
            <a:chExt cx="8171539" cy="40404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74385" y="2562442"/>
              <a:ext cx="3744416" cy="404040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262" y="3691090"/>
              <a:ext cx="4209252" cy="1780838"/>
            </a:xfrm>
            <a:prstGeom prst="rect">
              <a:avLst/>
            </a:prstGeom>
          </p:spPr>
        </p:pic>
        <p:sp>
          <p:nvSpPr>
            <p:cNvPr id="8" name="直角上箭头 7"/>
            <p:cNvSpPr/>
            <p:nvPr/>
          </p:nvSpPr>
          <p:spPr bwMode="auto">
            <a:xfrm rot="10800000">
              <a:off x="3712683" y="3211935"/>
              <a:ext cx="2304256" cy="720080"/>
            </a:xfrm>
            <a:prstGeom prst="bent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indent="-34290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None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9" name="直角上箭头 8"/>
            <p:cNvSpPr/>
            <p:nvPr/>
          </p:nvSpPr>
          <p:spPr bwMode="auto">
            <a:xfrm flipH="1">
              <a:off x="1336419" y="5705892"/>
              <a:ext cx="4104456" cy="720080"/>
            </a:xfrm>
            <a:prstGeom prst="bent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342900" marR="0" indent="-34290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SzPct val="75000"/>
                <a:buFont typeface="Wingdings" pitchFamily="2" charset="2"/>
                <a:buNone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 algn="r">
                <a:defRPr/>
              </a:pPr>
              <a:t>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pic>
        <p:nvPicPr>
          <p:cNvPr id="10" name="Picture 4" descr="http://img109.imageshack.us/img109/8545/imagen16m.jpg">
            <a:extLst>
              <a:ext uri="{FF2B5EF4-FFF2-40B4-BE49-F238E27FC236}">
                <a16:creationId xmlns:a16="http://schemas.microsoft.com/office/drawing/2014/main" id="{96D5E291-47A3-4305-BF29-C39DC21BE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187624" y="1073257"/>
            <a:ext cx="2518756" cy="1675015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2DE88ECA-F3E5-45D9-A8FE-90D50F2FD549}"/>
              </a:ext>
            </a:extLst>
          </p:cNvPr>
          <p:cNvGrpSpPr>
            <a:grpSpLocks/>
          </p:cNvGrpSpPr>
          <p:nvPr/>
        </p:nvGrpSpPr>
        <p:grpSpPr bwMode="auto">
          <a:xfrm>
            <a:off x="5425211" y="1172326"/>
            <a:ext cx="1985117" cy="1536897"/>
            <a:chOff x="-2267225" y="4474982"/>
            <a:chExt cx="1939785" cy="1667736"/>
          </a:xfrm>
        </p:grpSpPr>
        <p:pic>
          <p:nvPicPr>
            <p:cNvPr id="17" name="图片 6" descr="C:\Users\zdb\AppData\Roaming\Tencent\Users\438773865\QQ\WinTemp\RichOle\GD5UI4B]`YWRX}13MK14(`E.jpg">
              <a:extLst>
                <a:ext uri="{FF2B5EF4-FFF2-40B4-BE49-F238E27FC236}">
                  <a16:creationId xmlns:a16="http://schemas.microsoft.com/office/drawing/2014/main" id="{BAF82C6B-DC00-4E00-A125-78ED38D7925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49590" y="4474982"/>
              <a:ext cx="921584" cy="863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图片 7" descr="C:\Users\zdb\AppData\Roaming\Tencent\Users\438773865\QQ\WinTemp\RichOle\6N7C$%H0D_P{MO6(OLYV`@2.jpg">
              <a:extLst>
                <a:ext uri="{FF2B5EF4-FFF2-40B4-BE49-F238E27FC236}">
                  <a16:creationId xmlns:a16="http://schemas.microsoft.com/office/drawing/2014/main" id="{1A91F187-0848-49CD-8142-9219FDC8B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01059" y="4474982"/>
              <a:ext cx="973619" cy="846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图片 9" descr="C:\Users\zdb\AppData\Roaming\Tencent\Users\438773865\QQ\WinTemp\RichOle\JE@]`KNIWC4HX5RVV]D$C[8.jpg">
              <a:extLst>
                <a:ext uri="{FF2B5EF4-FFF2-40B4-BE49-F238E27FC236}">
                  <a16:creationId xmlns:a16="http://schemas.microsoft.com/office/drawing/2014/main" id="{5A6E6226-F43F-4D0E-8805-6359A9BFF6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67225" y="5336394"/>
              <a:ext cx="939219" cy="806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图片 10" descr="C:\Users\zdb\AppData\Roaming\Tencent\Users\438773865\QQ\WinTemp\RichOle\21D2EES2T}XG4FQ7X``J@M2.jpg">
              <a:extLst>
                <a:ext uri="{FF2B5EF4-FFF2-40B4-BE49-F238E27FC236}">
                  <a16:creationId xmlns:a16="http://schemas.microsoft.com/office/drawing/2014/main" id="{D964EF1E-AA39-466E-B196-CD094C8AC95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01059" y="5336395"/>
              <a:ext cx="939219" cy="790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DB5523FA-E2A1-416C-9F0C-28D18112EC03}"/>
              </a:ext>
            </a:extLst>
          </p:cNvPr>
          <p:cNvSpPr/>
          <p:nvPr/>
        </p:nvSpPr>
        <p:spPr>
          <a:xfrm>
            <a:off x="1182945" y="2784849"/>
            <a:ext cx="25187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>
                <a:latin typeface="黑体" pitchFamily="49" charset="-122"/>
                <a:ea typeface="黑体" panose="02010609060101010101" pitchFamily="49" charset="-122"/>
              </a:rPr>
              <a:t>特征相似，语义不同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7AF040E-D6FD-43A9-82FC-111E8F632CCA}"/>
              </a:ext>
            </a:extLst>
          </p:cNvPr>
          <p:cNvSpPr/>
          <p:nvPr/>
        </p:nvSpPr>
        <p:spPr>
          <a:xfrm>
            <a:off x="5018928" y="2765139"/>
            <a:ext cx="27900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dirty="0">
                <a:latin typeface="黑体" pitchFamily="49" charset="-122"/>
                <a:ea typeface="黑体" panose="02010609060101010101" pitchFamily="49" charset="-122"/>
              </a:rPr>
              <a:t>特征不同，语义相似</a:t>
            </a:r>
          </a:p>
        </p:txBody>
      </p:sp>
    </p:spTree>
    <p:extLst>
      <p:ext uri="{BB962C8B-B14F-4D97-AF65-F5344CB8AC3E}">
        <p14:creationId xmlns:p14="http://schemas.microsoft.com/office/powerpoint/2010/main" val="265532784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384" y="2852948"/>
            <a:ext cx="1181100" cy="116205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4965" y="2862874"/>
            <a:ext cx="1181100" cy="1162050"/>
          </a:xfrm>
          <a:prstGeom prst="rect">
            <a:avLst/>
          </a:prstGeom>
        </p:spPr>
      </p:pic>
      <p:cxnSp>
        <p:nvCxnSpPr>
          <p:cNvPr id="11" name="直線接點 10"/>
          <p:cNvCxnSpPr/>
          <p:nvPr/>
        </p:nvCxnSpPr>
        <p:spPr>
          <a:xfrm rot="5400000">
            <a:off x="7528359" y="267804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 rot="5400000">
            <a:off x="4007561" y="3186302"/>
            <a:ext cx="1209244" cy="468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向右箭號 9"/>
          <p:cNvSpPr/>
          <p:nvPr/>
        </p:nvSpPr>
        <p:spPr>
          <a:xfrm>
            <a:off x="2117552" y="313135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>
            <a:off x="1438301" y="2406017"/>
            <a:ext cx="6343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 rot="5400000">
            <a:off x="1193693" y="2635411"/>
            <a:ext cx="509588" cy="0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49"/>
          <p:cNvSpPr txBox="1">
            <a:spLocks noChangeArrowheads="1"/>
          </p:cNvSpPr>
          <p:nvPr/>
        </p:nvSpPr>
        <p:spPr bwMode="auto">
          <a:xfrm>
            <a:off x="3154235" y="1928413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新細明體" panose="02020500000000000000" pitchFamily="18" charset="-120"/>
              </a:defRPr>
            </a:lvl9pPr>
          </a:lstStyle>
          <a:p>
            <a:pPr algn="ctr"/>
            <a:r>
              <a:rPr kumimoji="0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close as possible</a:t>
            </a:r>
            <a:endParaRPr kumimoji="0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504645" y="2932835"/>
            <a:ext cx="1308100" cy="100227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53349" y="2968204"/>
            <a:ext cx="1308100" cy="98133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NN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向右箭號 9"/>
          <p:cNvSpPr/>
          <p:nvPr/>
        </p:nvSpPr>
        <p:spPr>
          <a:xfrm>
            <a:off x="3933843" y="313135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向右箭號 9"/>
          <p:cNvSpPr/>
          <p:nvPr/>
        </p:nvSpPr>
        <p:spPr>
          <a:xfrm>
            <a:off x="4936507" y="314837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向右箭號 9"/>
          <p:cNvSpPr/>
          <p:nvPr/>
        </p:nvSpPr>
        <p:spPr>
          <a:xfrm>
            <a:off x="6789585" y="3148376"/>
            <a:ext cx="321427" cy="60523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字方塊 17"/>
          <p:cNvSpPr txBox="1"/>
          <p:nvPr/>
        </p:nvSpPr>
        <p:spPr>
          <a:xfrm rot="5400000">
            <a:off x="4086294" y="3189469"/>
            <a:ext cx="110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8043C31-DCA6-46F6-8D92-BB60E2E2BC2E}"/>
              </a:ext>
            </a:extLst>
          </p:cNvPr>
          <p:cNvSpPr txBox="1"/>
          <p:nvPr/>
        </p:nvSpPr>
        <p:spPr>
          <a:xfrm>
            <a:off x="5286960" y="3972108"/>
            <a:ext cx="21715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Generator</a:t>
            </a:r>
            <a:endParaRPr lang="zh-TW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170853" y="4869787"/>
            <a:ext cx="8031303" cy="1625792"/>
            <a:chOff x="1170853" y="4869787"/>
            <a:chExt cx="8031303" cy="1625792"/>
          </a:xfrm>
        </p:grpSpPr>
        <p:sp>
          <p:nvSpPr>
            <p:cNvPr id="22" name="矩形 21"/>
            <p:cNvSpPr/>
            <p:nvPr/>
          </p:nvSpPr>
          <p:spPr>
            <a:xfrm rot="5400000">
              <a:off x="3590719" y="5240409"/>
              <a:ext cx="1209244" cy="4680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936507" y="5022311"/>
              <a:ext cx="1308100" cy="9813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NN</a:t>
              </a:r>
            </a:p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向右箭號 9"/>
            <p:cNvSpPr/>
            <p:nvPr/>
          </p:nvSpPr>
          <p:spPr>
            <a:xfrm>
              <a:off x="4519665" y="5202483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向右箭號 9"/>
            <p:cNvSpPr/>
            <p:nvPr/>
          </p:nvSpPr>
          <p:spPr>
            <a:xfrm>
              <a:off x="6372743" y="5202483"/>
              <a:ext cx="321427" cy="60523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文字方塊 25"/>
            <p:cNvSpPr txBox="1"/>
            <p:nvPr/>
          </p:nvSpPr>
          <p:spPr>
            <a:xfrm rot="5400000">
              <a:off x="3669452" y="5243576"/>
              <a:ext cx="11036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code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170853" y="5071955"/>
              <a:ext cx="27555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Randomly generate a vector as code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6729023" y="5243490"/>
              <a:ext cx="24731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 ?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EC7D4BE0-0CFA-4B71-9D9B-D2CD78926CD3}"/>
                </a:ext>
              </a:extLst>
            </p:cNvPr>
            <p:cNvSpPr txBox="1"/>
            <p:nvPr/>
          </p:nvSpPr>
          <p:spPr>
            <a:xfrm>
              <a:off x="4868933" y="6033914"/>
              <a:ext cx="21715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 Generator</a:t>
              </a:r>
              <a:endParaRPr lang="zh-TW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 algn="r">
                <a:defRPr/>
              </a:pPr>
              <a:t>6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23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A59FA00-F6A4-453A-B24F-ED020C953FFD}"/>
              </a:ext>
            </a:extLst>
          </p:cNvPr>
          <p:cNvSpPr/>
          <p:nvPr/>
        </p:nvSpPr>
        <p:spPr>
          <a:xfrm>
            <a:off x="3564265" y="1893704"/>
            <a:ext cx="1517650" cy="102047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</a:p>
        </p:txBody>
      </p:sp>
      <p:sp>
        <p:nvSpPr>
          <p:cNvPr id="87" name="文字方塊 4">
            <a:extLst>
              <a:ext uri="{FF2B5EF4-FFF2-40B4-BE49-F238E27FC236}">
                <a16:creationId xmlns:a16="http://schemas.microsoft.com/office/drawing/2014/main" id="{AE902273-3956-4F1C-80E5-3283EF4034F2}"/>
              </a:ext>
            </a:extLst>
          </p:cNvPr>
          <p:cNvSpPr txBox="1"/>
          <p:nvPr/>
        </p:nvSpPr>
        <p:spPr>
          <a:xfrm>
            <a:off x="5176511" y="1492825"/>
            <a:ext cx="3499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neural network (NN), or a function</a:t>
            </a:r>
            <a:endParaRPr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8" name="直線單箭頭接點 6">
            <a:extLst>
              <a:ext uri="{FF2B5EF4-FFF2-40B4-BE49-F238E27FC236}">
                <a16:creationId xmlns:a16="http://schemas.microsoft.com/office/drawing/2014/main" id="{578F7C6F-C648-4E0F-9A4A-80DEE1223D99}"/>
              </a:ext>
            </a:extLst>
          </p:cNvPr>
          <p:cNvCxnSpPr>
            <a:cxnSpLocks/>
            <a:endCxn id="87" idx="1"/>
          </p:cNvCxnSpPr>
          <p:nvPr/>
        </p:nvCxnSpPr>
        <p:spPr>
          <a:xfrm flipV="1">
            <a:off x="4320454" y="1662102"/>
            <a:ext cx="856057" cy="5063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箭號: 向右 11">
            <a:extLst>
              <a:ext uri="{FF2B5EF4-FFF2-40B4-BE49-F238E27FC236}">
                <a16:creationId xmlns:a16="http://schemas.microsoft.com/office/drawing/2014/main" id="{61FC0AF3-A14F-4FF5-BED7-50A9AA6B339E}"/>
              </a:ext>
            </a:extLst>
          </p:cNvPr>
          <p:cNvSpPr/>
          <p:nvPr/>
        </p:nvSpPr>
        <p:spPr>
          <a:xfrm>
            <a:off x="2640668" y="2280893"/>
            <a:ext cx="788276" cy="39554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箭號: 向右 12">
            <a:extLst>
              <a:ext uri="{FF2B5EF4-FFF2-40B4-BE49-F238E27FC236}">
                <a16:creationId xmlns:a16="http://schemas.microsoft.com/office/drawing/2014/main" id="{BBD7A910-8066-4659-B627-D512F39DF9F8}"/>
              </a:ext>
            </a:extLst>
          </p:cNvPr>
          <p:cNvSpPr/>
          <p:nvPr/>
        </p:nvSpPr>
        <p:spPr>
          <a:xfrm>
            <a:off x="5226429" y="2280892"/>
            <a:ext cx="788276" cy="39554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062217C-EBEB-44E8-8E81-373600541BB5}"/>
              </a:ext>
            </a:extLst>
          </p:cNvPr>
          <p:cNvSpPr/>
          <p:nvPr/>
        </p:nvSpPr>
        <p:spPr>
          <a:xfrm>
            <a:off x="6159219" y="2096190"/>
            <a:ext cx="814986" cy="6891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7A62E9F4-AE95-4878-AB93-7DEB3103D85D}"/>
              </a:ext>
            </a:extLst>
          </p:cNvPr>
          <p:cNvSpPr/>
          <p:nvPr/>
        </p:nvSpPr>
        <p:spPr>
          <a:xfrm>
            <a:off x="2268863" y="2199569"/>
            <a:ext cx="218098" cy="50548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字方塊 29">
            <a:extLst>
              <a:ext uri="{FF2B5EF4-FFF2-40B4-BE49-F238E27FC236}">
                <a16:creationId xmlns:a16="http://schemas.microsoft.com/office/drawing/2014/main" id="{7CE203AA-07DD-4B8D-9871-CE05EB29F763}"/>
              </a:ext>
            </a:extLst>
          </p:cNvPr>
          <p:cNvSpPr txBox="1"/>
          <p:nvPr/>
        </p:nvSpPr>
        <p:spPr>
          <a:xfrm>
            <a:off x="1877135" y="2728872"/>
            <a:ext cx="100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字方塊 48">
            <a:extLst>
              <a:ext uri="{FF2B5EF4-FFF2-40B4-BE49-F238E27FC236}">
                <a16:creationId xmlns:a16="http://schemas.microsoft.com/office/drawing/2014/main" id="{3F3EE30A-CE34-4A41-9854-8143F24B3722}"/>
              </a:ext>
            </a:extLst>
          </p:cNvPr>
          <p:cNvSpPr txBox="1"/>
          <p:nvPr/>
        </p:nvSpPr>
        <p:spPr>
          <a:xfrm>
            <a:off x="6080415" y="2771636"/>
            <a:ext cx="10015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matrix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204147" y="5224751"/>
            <a:ext cx="1306920" cy="914528"/>
            <a:chOff x="7204147" y="5224751"/>
            <a:chExt cx="1306920" cy="914528"/>
          </a:xfrm>
        </p:grpSpPr>
        <p:sp>
          <p:nvSpPr>
            <p:cNvPr id="110" name="箭號: 向右 47">
              <a:extLst>
                <a:ext uri="{FF2B5EF4-FFF2-40B4-BE49-F238E27FC236}">
                  <a16:creationId xmlns:a16="http://schemas.microsoft.com/office/drawing/2014/main" id="{570D7E69-7024-4770-BD6F-F26CBEBD93E7}"/>
                </a:ext>
              </a:extLst>
            </p:cNvPr>
            <p:cNvSpPr/>
            <p:nvPr/>
          </p:nvSpPr>
          <p:spPr>
            <a:xfrm>
              <a:off x="7204147" y="5430301"/>
              <a:ext cx="384828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1" name="圖片 52">
              <a:extLst>
                <a:ext uri="{FF2B5EF4-FFF2-40B4-BE49-F238E27FC236}">
                  <a16:creationId xmlns:a16="http://schemas.microsoft.com/office/drawing/2014/main" id="{CDAE21A5-E061-46CB-A1D4-474704959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6539" y="5224751"/>
              <a:ext cx="914528" cy="914528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3050425" y="5224751"/>
            <a:ext cx="1283512" cy="914528"/>
            <a:chOff x="3050425" y="5224751"/>
            <a:chExt cx="1283512" cy="914528"/>
          </a:xfrm>
        </p:grpSpPr>
        <p:sp>
          <p:nvSpPr>
            <p:cNvPr id="106" name="箭號: 向右 42">
              <a:extLst>
                <a:ext uri="{FF2B5EF4-FFF2-40B4-BE49-F238E27FC236}">
                  <a16:creationId xmlns:a16="http://schemas.microsoft.com/office/drawing/2014/main" id="{03A6E566-E4D1-4E27-8A78-3ACB5016F5C8}"/>
                </a:ext>
              </a:extLst>
            </p:cNvPr>
            <p:cNvSpPr/>
            <p:nvPr/>
          </p:nvSpPr>
          <p:spPr>
            <a:xfrm>
              <a:off x="3050425" y="5416471"/>
              <a:ext cx="384828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2" name="圖片 54">
              <a:extLst>
                <a:ext uri="{FF2B5EF4-FFF2-40B4-BE49-F238E27FC236}">
                  <a16:creationId xmlns:a16="http://schemas.microsoft.com/office/drawing/2014/main" id="{4BFE2901-C928-48BA-9CE0-F7E5B4311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409" y="5224751"/>
              <a:ext cx="914528" cy="914528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7173963" y="3438684"/>
            <a:ext cx="1334240" cy="914528"/>
            <a:chOff x="7173963" y="3438684"/>
            <a:chExt cx="1334240" cy="914528"/>
          </a:xfrm>
        </p:grpSpPr>
        <p:sp>
          <p:nvSpPr>
            <p:cNvPr id="102" name="箭號: 向右 37">
              <a:extLst>
                <a:ext uri="{FF2B5EF4-FFF2-40B4-BE49-F238E27FC236}">
                  <a16:creationId xmlns:a16="http://schemas.microsoft.com/office/drawing/2014/main" id="{E69ED97F-2BC5-44B8-B447-ABEFC2925F83}"/>
                </a:ext>
              </a:extLst>
            </p:cNvPr>
            <p:cNvSpPr/>
            <p:nvPr/>
          </p:nvSpPr>
          <p:spPr>
            <a:xfrm>
              <a:off x="7173963" y="3654706"/>
              <a:ext cx="384828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3" name="圖片 56" descr="一張含有 服飾 的圖片&#10;&#10;描述是以高可信度產生">
              <a:extLst>
                <a:ext uri="{FF2B5EF4-FFF2-40B4-BE49-F238E27FC236}">
                  <a16:creationId xmlns:a16="http://schemas.microsoft.com/office/drawing/2014/main" id="{7D08D691-051B-4EF2-84C9-2D1BB3A59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675" y="3438684"/>
              <a:ext cx="914528" cy="914528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467544" y="3195795"/>
            <a:ext cx="3865225" cy="1727650"/>
            <a:chOff x="467544" y="3195795"/>
            <a:chExt cx="3865225" cy="1727650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18B7C4A7-FB0D-4412-BE77-B92E922C0764}"/>
                </a:ext>
              </a:extLst>
            </p:cNvPr>
            <p:cNvSpPr/>
            <p:nvPr/>
          </p:nvSpPr>
          <p:spPr>
            <a:xfrm>
              <a:off x="1479548" y="3394028"/>
              <a:ext cx="1517650" cy="8848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字方塊 22">
                  <a:extLst>
                    <a:ext uri="{FF2B5EF4-FFF2-40B4-BE49-F238E27FC236}">
                      <a16:creationId xmlns:a16="http://schemas.microsoft.com/office/drawing/2014/main" id="{53589CC7-C106-4A99-92A4-2E5E0D2770E0}"/>
                    </a:ext>
                  </a:extLst>
                </p:cNvPr>
                <p:cNvSpPr txBox="1"/>
                <p:nvPr/>
              </p:nvSpPr>
              <p:spPr>
                <a:xfrm>
                  <a:off x="467544" y="3195795"/>
                  <a:ext cx="519053" cy="12720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6" name="文字方塊 22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53589CC7-C106-4A99-92A4-2E5E0D277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44" y="3195795"/>
                  <a:ext cx="519053" cy="127208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7" name="箭號: 向右 23">
              <a:extLst>
                <a:ext uri="{FF2B5EF4-FFF2-40B4-BE49-F238E27FC236}">
                  <a16:creationId xmlns:a16="http://schemas.microsoft.com/office/drawing/2014/main" id="{1F8F995E-4A02-4AE9-9A93-2B9BEEEA8D77}"/>
                </a:ext>
              </a:extLst>
            </p:cNvPr>
            <p:cNvSpPr/>
            <p:nvPr/>
          </p:nvSpPr>
          <p:spPr>
            <a:xfrm>
              <a:off x="1067318" y="3587623"/>
              <a:ext cx="384828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箭號: 向右 32">
              <a:extLst>
                <a:ext uri="{FF2B5EF4-FFF2-40B4-BE49-F238E27FC236}">
                  <a16:creationId xmlns:a16="http://schemas.microsoft.com/office/drawing/2014/main" id="{D8045BFF-6DC9-4CE9-BE02-59343A1F0729}"/>
                </a:ext>
              </a:extLst>
            </p:cNvPr>
            <p:cNvSpPr/>
            <p:nvPr/>
          </p:nvSpPr>
          <p:spPr>
            <a:xfrm>
              <a:off x="3024600" y="3599578"/>
              <a:ext cx="384828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14" name="圖片 58">
              <a:extLst>
                <a:ext uri="{FF2B5EF4-FFF2-40B4-BE49-F238E27FC236}">
                  <a16:creationId xmlns:a16="http://schemas.microsoft.com/office/drawing/2014/main" id="{B880FB14-AD52-4C08-B98C-B1BA9D40E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8241" y="3387800"/>
              <a:ext cx="914528" cy="914528"/>
            </a:xfrm>
            <a:prstGeom prst="rect">
              <a:avLst/>
            </a:prstGeom>
          </p:spPr>
        </p:pic>
        <p:sp>
          <p:nvSpPr>
            <p:cNvPr id="115" name="文字方塊 2">
              <a:extLst>
                <a:ext uri="{FF2B5EF4-FFF2-40B4-BE49-F238E27FC236}">
                  <a16:creationId xmlns:a16="http://schemas.microsoft.com/office/drawing/2014/main" id="{9FCDBB5B-3C11-4848-9AEA-913E016EB75F}"/>
                </a:ext>
              </a:extLst>
            </p:cNvPr>
            <p:cNvSpPr txBox="1"/>
            <p:nvPr/>
          </p:nvSpPr>
          <p:spPr>
            <a:xfrm>
              <a:off x="1076085" y="4461780"/>
              <a:ext cx="32142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Each dimension of input vector represents some characteristics.</a:t>
              </a:r>
              <a:endPara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93825" y="3233895"/>
            <a:ext cx="2672552" cy="1428059"/>
            <a:chOff x="4693825" y="3233895"/>
            <a:chExt cx="2672552" cy="1428059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D3D33FE2-85B5-4767-92D6-96AFF6FB5CD2}"/>
                </a:ext>
              </a:extLst>
            </p:cNvPr>
            <p:cNvSpPr/>
            <p:nvPr/>
          </p:nvSpPr>
          <p:spPr>
            <a:xfrm>
              <a:off x="5628911" y="3449156"/>
              <a:ext cx="1517650" cy="8848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文字方塊 34">
                  <a:extLst>
                    <a:ext uri="{FF2B5EF4-FFF2-40B4-BE49-F238E27FC236}">
                      <a16:creationId xmlns:a16="http://schemas.microsoft.com/office/drawing/2014/main" id="{D32F0FAA-6B0D-4D41-9170-CBC6A3C15D33}"/>
                    </a:ext>
                  </a:extLst>
                </p:cNvPr>
                <p:cNvSpPr txBox="1"/>
                <p:nvPr/>
              </p:nvSpPr>
              <p:spPr>
                <a:xfrm>
                  <a:off x="4693825" y="3254581"/>
                  <a:ext cx="519053" cy="12720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0.9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0" name="文字方塊 3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D32F0FAA-6B0D-4D41-9170-CBC6A3C15D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3825" y="3254581"/>
                  <a:ext cx="519053" cy="127208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箭號: 向右 35">
              <a:extLst>
                <a:ext uri="{FF2B5EF4-FFF2-40B4-BE49-F238E27FC236}">
                  <a16:creationId xmlns:a16="http://schemas.microsoft.com/office/drawing/2014/main" id="{105DBE29-293F-472F-A9E1-898E238EFF1B}"/>
                </a:ext>
              </a:extLst>
            </p:cNvPr>
            <p:cNvSpPr/>
            <p:nvPr/>
          </p:nvSpPr>
          <p:spPr>
            <a:xfrm>
              <a:off x="5216681" y="3642751"/>
              <a:ext cx="384828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字方塊 36">
              <a:extLst>
                <a:ext uri="{FF2B5EF4-FFF2-40B4-BE49-F238E27FC236}">
                  <a16:creationId xmlns:a16="http://schemas.microsoft.com/office/drawing/2014/main" id="{1B40B056-2702-481D-B22B-A47F64D9B741}"/>
                </a:ext>
              </a:extLst>
            </p:cNvPr>
            <p:cNvSpPr txBox="1"/>
            <p:nvPr/>
          </p:nvSpPr>
          <p:spPr>
            <a:xfrm>
              <a:off x="5804151" y="4323400"/>
              <a:ext cx="1562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Longer hair</a:t>
              </a:r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43CBAE13-567E-48E0-929C-521E6C028250}"/>
                </a:ext>
              </a:extLst>
            </p:cNvPr>
            <p:cNvSpPr/>
            <p:nvPr/>
          </p:nvSpPr>
          <p:spPr>
            <a:xfrm flipH="1" flipV="1">
              <a:off x="4773321" y="3233895"/>
              <a:ext cx="351615" cy="25948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697628" y="5012688"/>
            <a:ext cx="2632169" cy="1427948"/>
            <a:chOff x="4697628" y="5012688"/>
            <a:chExt cx="2632169" cy="1427948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78A85336-EF3D-4A41-8EA7-CAC27BEEE7F0}"/>
                </a:ext>
              </a:extLst>
            </p:cNvPr>
            <p:cNvSpPr/>
            <p:nvPr/>
          </p:nvSpPr>
          <p:spPr>
            <a:xfrm>
              <a:off x="5659095" y="5224751"/>
              <a:ext cx="1517650" cy="88489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Generator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字方塊 44">
                  <a:extLst>
                    <a:ext uri="{FF2B5EF4-FFF2-40B4-BE49-F238E27FC236}">
                      <a16:creationId xmlns:a16="http://schemas.microsoft.com/office/drawing/2014/main" id="{D2BE2112-2353-4BCB-AAB8-3D97BD344285}"/>
                    </a:ext>
                  </a:extLst>
                </p:cNvPr>
                <p:cNvSpPr txBox="1"/>
                <p:nvPr/>
              </p:nvSpPr>
              <p:spPr>
                <a:xfrm>
                  <a:off x="4697628" y="5012688"/>
                  <a:ext cx="519053" cy="12720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0.1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zh-TW" altLang="en-US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  <m:e>
                                <m:r>
                                  <a:rPr lang="en-US" altLang="zh-TW" b="0" i="1" smtClean="0">
                                    <a:latin typeface="Cambria Math" panose="02040503050406030204" pitchFamily="18" charset="0"/>
                                  </a:rPr>
                                  <m:t>3.5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8" name="文字方塊 44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D2BE2112-2353-4BCB-AAB8-3D97BD3442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7628" y="5012688"/>
                  <a:ext cx="519053" cy="127208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箭號: 向右 45">
              <a:extLst>
                <a:ext uri="{FF2B5EF4-FFF2-40B4-BE49-F238E27FC236}">
                  <a16:creationId xmlns:a16="http://schemas.microsoft.com/office/drawing/2014/main" id="{857A9667-A38E-4842-B9CE-A22308E4FFB8}"/>
                </a:ext>
              </a:extLst>
            </p:cNvPr>
            <p:cNvSpPr/>
            <p:nvPr/>
          </p:nvSpPr>
          <p:spPr>
            <a:xfrm>
              <a:off x="5246865" y="5418346"/>
              <a:ext cx="384828" cy="497703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8" name="文字方塊 46">
              <a:extLst>
                <a:ext uri="{FF2B5EF4-FFF2-40B4-BE49-F238E27FC236}">
                  <a16:creationId xmlns:a16="http://schemas.microsoft.com/office/drawing/2014/main" id="{A21533F8-EBAA-44F2-A314-5B68B701BB6C}"/>
                </a:ext>
              </a:extLst>
            </p:cNvPr>
            <p:cNvSpPr txBox="1"/>
            <p:nvPr/>
          </p:nvSpPr>
          <p:spPr>
            <a:xfrm>
              <a:off x="5767571" y="6102082"/>
              <a:ext cx="1562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Open mouth</a:t>
              </a:r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6A08DC14-763D-4B7E-A9B2-E648F7A85258}"/>
                </a:ext>
              </a:extLst>
            </p:cNvPr>
            <p:cNvSpPr/>
            <p:nvPr/>
          </p:nvSpPr>
          <p:spPr>
            <a:xfrm>
              <a:off x="4761953" y="6070089"/>
              <a:ext cx="374355" cy="24007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93369" y="5012688"/>
            <a:ext cx="2749470" cy="1440648"/>
            <a:chOff x="493369" y="5012688"/>
            <a:chExt cx="2749470" cy="1440648"/>
          </a:xfrm>
        </p:grpSpPr>
        <p:sp>
          <p:nvSpPr>
            <p:cNvPr id="117" name="文字方塊 41">
              <a:extLst>
                <a:ext uri="{FF2B5EF4-FFF2-40B4-BE49-F238E27FC236}">
                  <a16:creationId xmlns:a16="http://schemas.microsoft.com/office/drawing/2014/main" id="{051E67EF-D6B0-4692-B770-26273C319678}"/>
                </a:ext>
              </a:extLst>
            </p:cNvPr>
            <p:cNvSpPr txBox="1"/>
            <p:nvPr/>
          </p:nvSpPr>
          <p:spPr>
            <a:xfrm>
              <a:off x="1680613" y="6114782"/>
              <a:ext cx="15622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blue hair</a:t>
              </a:r>
              <a:endPara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493369" y="5012688"/>
              <a:ext cx="2529654" cy="1272080"/>
              <a:chOff x="493369" y="5012688"/>
              <a:chExt cx="2529654" cy="1272080"/>
            </a:xfrm>
          </p:grpSpPr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12E1AAA2-C233-4E4C-80BC-0AA10D57BABD}"/>
                  </a:ext>
                </a:extLst>
              </p:cNvPr>
              <p:cNvSpPr/>
              <p:nvPr/>
            </p:nvSpPr>
            <p:spPr>
              <a:xfrm>
                <a:off x="1505373" y="5210921"/>
                <a:ext cx="1517650" cy="88489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Generator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字方塊 39">
                    <a:extLst>
                      <a:ext uri="{FF2B5EF4-FFF2-40B4-BE49-F238E27FC236}">
                        <a16:creationId xmlns:a16="http://schemas.microsoft.com/office/drawing/2014/main" id="{83CBDC10-CB5B-4CD0-A14C-2E2789674473}"/>
                      </a:ext>
                    </a:extLst>
                  </p:cNvPr>
                  <p:cNvSpPr txBox="1"/>
                  <p:nvPr/>
                </p:nvSpPr>
                <p:spPr>
                  <a:xfrm>
                    <a:off x="493369" y="5012688"/>
                    <a:ext cx="519053" cy="1272080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TW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0.1</m:t>
                                  </m:r>
                                </m:e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2.1</m:t>
                                  </m:r>
                                </m:e>
                                <m:e>
                                  <m:r>
                                    <a:rPr lang="zh-TW" alt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2.4</m:t>
                                  </m:r>
                                </m:e>
                                <m:e>
                                  <m:r>
                                    <a:rPr lang="en-US" altLang="zh-TW" b="0" i="1" smtClean="0">
                                      <a:latin typeface="Cambria Math" panose="02040503050406030204" pitchFamily="18" charset="0"/>
                                    </a:rPr>
                                    <m:t>0.9</m:t>
                                  </m:r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zh-TW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4" name="文字方塊 39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83CBDC10-CB5B-4CD0-A14C-2E27896744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3369" y="5012688"/>
                    <a:ext cx="519053" cy="127208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05" name="箭號: 向右 40">
                <a:extLst>
                  <a:ext uri="{FF2B5EF4-FFF2-40B4-BE49-F238E27FC236}">
                    <a16:creationId xmlns:a16="http://schemas.microsoft.com/office/drawing/2014/main" id="{5897601E-E874-4F08-9634-C86E68572C8A}"/>
                  </a:ext>
                </a:extLst>
              </p:cNvPr>
              <p:cNvSpPr/>
              <p:nvPr/>
            </p:nvSpPr>
            <p:spPr>
              <a:xfrm>
                <a:off x="1093143" y="5404516"/>
                <a:ext cx="384828" cy="497703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1" name="矩形 120">
                <a:extLst>
                  <a:ext uri="{FF2B5EF4-FFF2-40B4-BE49-F238E27FC236}">
                    <a16:creationId xmlns:a16="http://schemas.microsoft.com/office/drawing/2014/main" id="{B7446C29-BE85-45CF-B45C-4427704B35EF}"/>
                  </a:ext>
                </a:extLst>
              </p:cNvPr>
              <p:cNvSpPr/>
              <p:nvPr/>
            </p:nvSpPr>
            <p:spPr>
              <a:xfrm>
                <a:off x="557694" y="5287352"/>
                <a:ext cx="382397" cy="30188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22" name="矩形 121">
            <a:extLst>
              <a:ext uri="{FF2B5EF4-FFF2-40B4-BE49-F238E27FC236}">
                <a16:creationId xmlns:a16="http://schemas.microsoft.com/office/drawing/2014/main" id="{B9B9EB33-7C74-4CEA-B9EC-6AA0808A2661}"/>
              </a:ext>
            </a:extLst>
          </p:cNvPr>
          <p:cNvSpPr/>
          <p:nvPr/>
        </p:nvSpPr>
        <p:spPr>
          <a:xfrm>
            <a:off x="5840077" y="6497558"/>
            <a:ext cx="3112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http://mattya.github.io/chainer-DCGAN/</a:t>
            </a: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 algn="r">
                <a:defRPr/>
              </a:pPr>
              <a:t>7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41488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9" grpId="0" animBg="1"/>
      <p:bldP spid="90" grpId="0" animBg="1"/>
      <p:bldP spid="91" grpId="0" animBg="1"/>
      <p:bldP spid="92" grpId="0" animBg="1"/>
      <p:bldP spid="93" grpId="0"/>
      <p:bldP spid="9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4092643" y="1748494"/>
            <a:ext cx="3614445" cy="981335"/>
            <a:chOff x="3939218" y="2553767"/>
            <a:chExt cx="3614445" cy="981335"/>
          </a:xfrm>
        </p:grpSpPr>
        <p:sp>
          <p:nvSpPr>
            <p:cNvPr id="4" name="矩形 3"/>
            <p:cNvSpPr/>
            <p:nvPr/>
          </p:nvSpPr>
          <p:spPr>
            <a:xfrm>
              <a:off x="5691195" y="2553767"/>
              <a:ext cx="1308100" cy="98133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NN</a:t>
              </a:r>
            </a:p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 rot="5400000">
              <a:off x="4546456" y="2849562"/>
              <a:ext cx="766087" cy="32008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3939218" y="2774494"/>
              <a:ext cx="7896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code</a:t>
              </a:r>
              <a:endParaRPr lang="zh-TW" altLang="en-US" sz="2400" b="1" i="1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向右箭號 6"/>
            <p:cNvSpPr/>
            <p:nvPr/>
          </p:nvSpPr>
          <p:spPr>
            <a:xfrm>
              <a:off x="5170743" y="27744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向右箭號 7"/>
            <p:cNvSpPr/>
            <p:nvPr/>
          </p:nvSpPr>
          <p:spPr>
            <a:xfrm>
              <a:off x="7080498" y="2787194"/>
              <a:ext cx="473165" cy="461665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4802238" y="1412542"/>
            <a:ext cx="5613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endParaRPr lang="zh-TW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76539" y="1562754"/>
            <a:ext cx="6287064" cy="5052011"/>
            <a:chOff x="276539" y="1562754"/>
            <a:chExt cx="6287064" cy="5052011"/>
          </a:xfrm>
        </p:grpSpPr>
        <p:cxnSp>
          <p:nvCxnSpPr>
            <p:cNvPr id="12" name="直線單箭頭接點 11"/>
            <p:cNvCxnSpPr>
              <a:cxnSpLocks/>
            </p:cNvCxnSpPr>
            <p:nvPr/>
          </p:nvCxnSpPr>
          <p:spPr>
            <a:xfrm>
              <a:off x="1016767" y="4110237"/>
              <a:ext cx="4887811" cy="0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cxnSpLocks/>
            </p:cNvCxnSpPr>
            <p:nvPr/>
          </p:nvCxnSpPr>
          <p:spPr>
            <a:xfrm flipV="1">
              <a:off x="3453463" y="1562754"/>
              <a:ext cx="0" cy="5052011"/>
            </a:xfrm>
            <a:prstGeom prst="straightConnector1">
              <a:avLst/>
            </a:prstGeom>
            <a:ln w="28575"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/>
            <p:cNvSpPr txBox="1"/>
            <p:nvPr/>
          </p:nvSpPr>
          <p:spPr>
            <a:xfrm>
              <a:off x="276539" y="3857926"/>
              <a:ext cx="740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-1.5</a:t>
              </a:r>
              <a:endParaRPr lang="zh-TW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5823375" y="3879404"/>
              <a:ext cx="740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1.5</a:t>
              </a:r>
              <a:endParaRPr lang="zh-TW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橢圓 23"/>
            <p:cNvSpPr/>
            <p:nvPr/>
          </p:nvSpPr>
          <p:spPr>
            <a:xfrm>
              <a:off x="1059443" y="3993146"/>
              <a:ext cx="191224" cy="191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字方塊 25"/>
                <p:cNvSpPr txBox="1"/>
                <p:nvPr/>
              </p:nvSpPr>
              <p:spPr>
                <a:xfrm>
                  <a:off x="646653" y="4301461"/>
                  <a:ext cx="925318" cy="6233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−1.5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文字方塊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6653" y="4301461"/>
                  <a:ext cx="925318" cy="62331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 26"/>
            <p:cNvSpPr/>
            <p:nvPr/>
          </p:nvSpPr>
          <p:spPr>
            <a:xfrm>
              <a:off x="1204617" y="2488944"/>
              <a:ext cx="1267134" cy="78732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NN</a:t>
              </a:r>
            </a:p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13005" y="2639580"/>
              <a:ext cx="486048" cy="486048"/>
            </a:xfrm>
            <a:prstGeom prst="rect">
              <a:avLst/>
            </a:prstGeom>
          </p:spPr>
        </p:pic>
        <p:sp>
          <p:nvSpPr>
            <p:cNvPr id="29" name="橢圓 28"/>
            <p:cNvSpPr/>
            <p:nvPr/>
          </p:nvSpPr>
          <p:spPr>
            <a:xfrm>
              <a:off x="5596167" y="4011276"/>
              <a:ext cx="191224" cy="19122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字方塊 29"/>
                <p:cNvSpPr txBox="1"/>
                <p:nvPr/>
              </p:nvSpPr>
              <p:spPr>
                <a:xfrm>
                  <a:off x="5343735" y="3228060"/>
                  <a:ext cx="704104" cy="6233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  <m:e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文字方塊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3735" y="3228060"/>
                  <a:ext cx="704104" cy="62331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矩形 30"/>
            <p:cNvSpPr/>
            <p:nvPr/>
          </p:nvSpPr>
          <p:spPr>
            <a:xfrm>
              <a:off x="4515275" y="4701186"/>
              <a:ext cx="1267134" cy="787321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NN</a:t>
              </a:r>
            </a:p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Decoder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33" name="圖片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657581" y="4701186"/>
              <a:ext cx="621393" cy="586871"/>
            </a:xfrm>
            <a:prstGeom prst="rect">
              <a:avLst/>
            </a:prstGeom>
          </p:spPr>
        </p:pic>
        <p:sp>
          <p:nvSpPr>
            <p:cNvPr id="34" name="手繪多邊形: 圖案 33"/>
            <p:cNvSpPr/>
            <p:nvPr/>
          </p:nvSpPr>
          <p:spPr>
            <a:xfrm>
              <a:off x="651953" y="2891036"/>
              <a:ext cx="522584" cy="1161143"/>
            </a:xfrm>
            <a:custGeom>
              <a:avLst/>
              <a:gdLst>
                <a:gd name="connsiteX0" fmla="*/ 493555 w 522584"/>
                <a:gd name="connsiteY0" fmla="*/ 1161143 h 1161143"/>
                <a:gd name="connsiteX1" fmla="*/ 69 w 522584"/>
                <a:gd name="connsiteY1" fmla="*/ 493486 h 1161143"/>
                <a:gd name="connsiteX2" fmla="*/ 522584 w 522584"/>
                <a:gd name="connsiteY2" fmla="*/ 0 h 116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584" h="1161143">
                  <a:moveTo>
                    <a:pt x="493555" y="1161143"/>
                  </a:moveTo>
                  <a:cubicBezTo>
                    <a:pt x="244393" y="924076"/>
                    <a:pt x="-4769" y="687010"/>
                    <a:pt x="69" y="493486"/>
                  </a:cubicBezTo>
                  <a:cubicBezTo>
                    <a:pt x="4907" y="299962"/>
                    <a:pt x="263745" y="149981"/>
                    <a:pt x="52258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手繪多邊形: 圖案 34"/>
            <p:cNvSpPr/>
            <p:nvPr/>
          </p:nvSpPr>
          <p:spPr>
            <a:xfrm rot="10959087">
              <a:off x="5788322" y="4177777"/>
              <a:ext cx="435533" cy="1108124"/>
            </a:xfrm>
            <a:custGeom>
              <a:avLst/>
              <a:gdLst>
                <a:gd name="connsiteX0" fmla="*/ 493555 w 522584"/>
                <a:gd name="connsiteY0" fmla="*/ 1161143 h 1161143"/>
                <a:gd name="connsiteX1" fmla="*/ 69 w 522584"/>
                <a:gd name="connsiteY1" fmla="*/ 493486 h 1161143"/>
                <a:gd name="connsiteX2" fmla="*/ 522584 w 522584"/>
                <a:gd name="connsiteY2" fmla="*/ 0 h 116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2584" h="1161143">
                  <a:moveTo>
                    <a:pt x="493555" y="1161143"/>
                  </a:moveTo>
                  <a:cubicBezTo>
                    <a:pt x="244393" y="924076"/>
                    <a:pt x="-4769" y="687010"/>
                    <a:pt x="69" y="493486"/>
                  </a:cubicBezTo>
                  <a:cubicBezTo>
                    <a:pt x="4907" y="299962"/>
                    <a:pt x="263745" y="149981"/>
                    <a:pt x="522584" y="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" name="直線單箭頭接點 36"/>
            <p:cNvCxnSpPr>
              <a:cxnSpLocks/>
            </p:cNvCxnSpPr>
            <p:nvPr/>
          </p:nvCxnSpPr>
          <p:spPr>
            <a:xfrm>
              <a:off x="2471751" y="2862961"/>
              <a:ext cx="3143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單箭頭接點 39"/>
            <p:cNvCxnSpPr>
              <a:cxnSpLocks/>
            </p:cNvCxnSpPr>
            <p:nvPr/>
          </p:nvCxnSpPr>
          <p:spPr>
            <a:xfrm flipH="1">
              <a:off x="4200923" y="5064831"/>
              <a:ext cx="3143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9DCD6A55-BEC9-4586-9A7B-4C69AA79B579}"/>
              </a:ext>
            </a:extLst>
          </p:cNvPr>
          <p:cNvSpPr/>
          <p:nvPr/>
        </p:nvSpPr>
        <p:spPr>
          <a:xfrm>
            <a:off x="7741141" y="1779013"/>
            <a:ext cx="825413" cy="808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 algn="r">
                <a:defRPr/>
              </a:pPr>
              <a:t>8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49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Auto-Encoder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1628800"/>
            <a:ext cx="4777351" cy="4864080"/>
          </a:xfrm>
          <a:prstGeom prst="rect">
            <a:avLst/>
          </a:prstGeom>
        </p:spPr>
      </p:pic>
      <p:cxnSp>
        <p:nvCxnSpPr>
          <p:cNvPr id="12" name="直線單箭頭接點 11"/>
          <p:cNvCxnSpPr>
            <a:cxnSpLocks/>
          </p:cNvCxnSpPr>
          <p:nvPr/>
        </p:nvCxnSpPr>
        <p:spPr>
          <a:xfrm>
            <a:off x="2267744" y="4125604"/>
            <a:ext cx="4887811" cy="0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cxnSpLocks/>
          </p:cNvCxnSpPr>
          <p:nvPr/>
        </p:nvCxnSpPr>
        <p:spPr>
          <a:xfrm flipV="1">
            <a:off x="4704440" y="1578121"/>
            <a:ext cx="0" cy="5052011"/>
          </a:xfrm>
          <a:prstGeom prst="straightConnector1">
            <a:avLst/>
          </a:prstGeom>
          <a:ln w="285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1527516" y="3873293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-1.5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074352" y="3894771"/>
            <a:ext cx="740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  <a:endParaRPr lang="zh-TW" altLang="en-US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 algn="r">
                <a:defRPr/>
              </a:pPr>
              <a:t>9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00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1_NSFC建设方案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研制报告Ver1.12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normAutofit fontScale="85000" lnSpcReduction="10000"/>
      </a:bodyPr>
      <a:lstStyle>
        <a:defPPr>
          <a:defRPr sz="2400" dirty="0" smtClean="0"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研制报告Ver1.12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研制报告Ver1.12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7583</TotalTime>
  <Words>1805</Words>
  <Application>Microsoft Office PowerPoint</Application>
  <PresentationFormat>全屏显示(4:3)</PresentationFormat>
  <Paragraphs>426</Paragraphs>
  <Slides>40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0" baseType="lpstr">
      <vt:lpstr>新細明體</vt:lpstr>
      <vt:lpstr>黑体</vt:lpstr>
      <vt:lpstr>宋体</vt:lpstr>
      <vt:lpstr>Arial</vt:lpstr>
      <vt:lpstr>Calibri</vt:lpstr>
      <vt:lpstr>Cambria Math</vt:lpstr>
      <vt:lpstr>Times New Roman</vt:lpstr>
      <vt:lpstr>Verdana</vt:lpstr>
      <vt:lpstr>Wingdings</vt:lpstr>
      <vt:lpstr>1_NSFC建设方案主题</vt:lpstr>
      <vt:lpstr> Generative Models and Language Generation</vt:lpstr>
      <vt:lpstr>Generative Models</vt:lpstr>
      <vt:lpstr>Generative Models</vt:lpstr>
      <vt:lpstr>Gaussian Mixture Models</vt:lpstr>
      <vt:lpstr>Manifold Assumption</vt:lpstr>
      <vt:lpstr>Auto-Encoder</vt:lpstr>
      <vt:lpstr>Auto-Encoder</vt:lpstr>
      <vt:lpstr>Auto-Encoder</vt:lpstr>
      <vt:lpstr>Auto-Encoder</vt:lpstr>
      <vt:lpstr>Variational AutoEncoders</vt:lpstr>
      <vt:lpstr>Variational AutoEncoders</vt:lpstr>
      <vt:lpstr>VAE: Writing Poetry</vt:lpstr>
      <vt:lpstr>Flow-based Deep Generative Models</vt:lpstr>
      <vt:lpstr>Variational AutoEncoders</vt:lpstr>
      <vt:lpstr>PixelRNN and PixelCNN</vt:lpstr>
      <vt:lpstr>PixelRNN</vt:lpstr>
      <vt:lpstr>PixelCNN</vt:lpstr>
      <vt:lpstr>Natural Language Generation</vt:lpstr>
      <vt:lpstr>Natural Language Generation (NLG)</vt:lpstr>
      <vt:lpstr>RNN-LM</vt:lpstr>
      <vt:lpstr>(One Type of) Language Model</vt:lpstr>
      <vt:lpstr>(One Type of) Conditional Language Model</vt:lpstr>
      <vt:lpstr>Training a (conditional) RNN-LM</vt:lpstr>
      <vt:lpstr>How to Pass Hidden State?</vt:lpstr>
      <vt:lpstr>The Generation Problem</vt:lpstr>
      <vt:lpstr>Sampling-based decoding</vt:lpstr>
      <vt:lpstr>Greedy decoding</vt:lpstr>
      <vt:lpstr>Beam search decoding(1)</vt:lpstr>
      <vt:lpstr>Changing beam size k?(1)</vt:lpstr>
      <vt:lpstr>Changing beam size k?(2)</vt:lpstr>
      <vt:lpstr>Softmax temperature</vt:lpstr>
      <vt:lpstr>Decoding algorithms: in summary</vt:lpstr>
      <vt:lpstr>Ensembling</vt:lpstr>
      <vt:lpstr>Evaluation</vt:lpstr>
      <vt:lpstr>Human Evaluation</vt:lpstr>
      <vt:lpstr>BLEU</vt:lpstr>
      <vt:lpstr>METEOR</vt:lpstr>
      <vt:lpstr>Perplexity</vt:lpstr>
      <vt:lpstr>Evaluating Unconditioned Generation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环境/场景适应的跨媒体综合推理 指南方向：智能自主运动体</dc:title>
  <dc:creator>dell</dc:creator>
  <cp:lastModifiedBy>Siliang Tang</cp:lastModifiedBy>
  <cp:revision>913</cp:revision>
  <dcterms:created xsi:type="dcterms:W3CDTF">2017-11-09T01:05:16Z</dcterms:created>
  <dcterms:modified xsi:type="dcterms:W3CDTF">2023-03-28T03:00:56Z</dcterms:modified>
</cp:coreProperties>
</file>